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7A_FB1B7ACB.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sldIdLst>
    <p:sldId id="258" r:id="rId2"/>
    <p:sldId id="383" r:id="rId3"/>
    <p:sldId id="378" r:id="rId4"/>
    <p:sldId id="379" r:id="rId5"/>
    <p:sldId id="385" r:id="rId6"/>
    <p:sldId id="387" r:id="rId7"/>
    <p:sldId id="367" r:id="rId8"/>
    <p:sldId id="361" r:id="rId9"/>
    <p:sldId id="386" r:id="rId10"/>
    <p:sldId id="370" r:id="rId11"/>
    <p:sldId id="371" r:id="rId12"/>
    <p:sldId id="372" r:id="rId13"/>
    <p:sldId id="376" r:id="rId14"/>
    <p:sldId id="377" r:id="rId15"/>
    <p:sldId id="388" r:id="rId16"/>
    <p:sldId id="384" r:id="rId17"/>
    <p:sldId id="362" r:id="rId18"/>
    <p:sldId id="373" r:id="rId19"/>
    <p:sldId id="374" r:id="rId20"/>
    <p:sldId id="375" r:id="rId21"/>
    <p:sldId id="355" r:id="rId22"/>
    <p:sldId id="356" r:id="rId23"/>
    <p:sldId id="358" r:id="rId24"/>
    <p:sldId id="354" r:id="rId25"/>
    <p:sldId id="349" r:id="rId26"/>
  </p:sldIdLst>
  <p:sldSz cx="12192000" cy="6858000"/>
  <p:notesSz cx="6858000" cy="9144000"/>
  <p:embeddedFontLst>
    <p:embeddedFont>
      <p:font typeface="Bell Gothic Std Black" panose="020B0806020202040204" pitchFamily="34" charset="0"/>
      <p:bold r:id="rId28"/>
    </p:embeddedFont>
    <p:embeddedFont>
      <p:font typeface="Cambria Math" panose="02040503050406030204" pitchFamily="18" charset="0"/>
      <p:regular r:id="rId29"/>
    </p:embeddedFont>
    <p:embeddedFont>
      <p:font typeface="CMU Sans Serif" panose="02000603000000000000" pitchFamily="2"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B67CB9D4-C5F4-3BDA-C20C-F763C03DF6E5}" name="Simon Paquette" initials="SP" userId="e4da27c7745454e3" providerId="Windows Live"/>
  <p188:author id="{A698ADEF-0818-8257-578C-D3A12247E395}" name="Ria Zachariah" initials="RZ" userId="04554085fa1c333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microsoft.com/office/2018/10/relationships/authors" Target="authors.xml"/><Relationship Id="rId8" Type="http://schemas.openxmlformats.org/officeDocument/2006/relationships/slide" Target="slides/slide7.xml"/></Relationships>
</file>

<file path=ppt/comments/modernComment_17A_FB1B7ACB.xml><?xml version="1.0" encoding="utf-8"?>
<p188:cmLst xmlns:a="http://schemas.openxmlformats.org/drawingml/2006/main" xmlns:r="http://schemas.openxmlformats.org/officeDocument/2006/relationships" xmlns:p188="http://schemas.microsoft.com/office/powerpoint/2018/8/main">
  <p188:cm id="{0A3DCC14-6280-4A51-86C7-C1C5F66CCE4B}" authorId="{B67CB9D4-C5F4-3BDA-C20C-F763C03DF6E5}" created="2024-04-15T03:45:26.548">
    <ac:txMkLst xmlns:ac="http://schemas.microsoft.com/office/drawing/2013/main/command">
      <pc:docMk xmlns:pc="http://schemas.microsoft.com/office/powerpoint/2013/main/command"/>
      <pc:sldMk xmlns:pc="http://schemas.microsoft.com/office/powerpoint/2013/main/command" cId="4212882123" sldId="378"/>
      <ac:spMk id="7" creationId="{3F2C32E0-A3EA-B1E3-A5DB-30174CDA4DE3}"/>
      <ac:txMk cp="402" len="156">
        <ac:context len="647" hash="3322118040"/>
      </ac:txMk>
    </ac:txMkLst>
    <p188:replyLst>
      <p188:reply id="{48E69B43-CAD4-4B66-87A0-832152F41BA0}" authorId="{95582667-6102-27E7-ED8E-01A166EB4B6B}" created="2024-04-15T05:44:45.375">
        <p188:txBody>
          <a:bodyPr/>
          <a:lstStyle/>
          <a:p>
            <a:r>
              <a:rPr lang="en-US"/>
              <a:t>is the new statement okay?</a:t>
            </a:r>
          </a:p>
        </p188:txBody>
      </p188:reply>
    </p188:replyLst>
    <p188:txBody>
      <a:bodyPr/>
      <a:lstStyle/>
      <a:p>
        <a:r>
          <a:rPr lang="en-CA"/>
          <a:t>I would not mention this. We do want it to appear like we are saying coarser meshes are closer to the analytical solution.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E3743-F31B-434E-A7BF-0ADAA5EA5E98}" type="datetimeFigureOut">
              <a:rPr lang="en-CA" smtClean="0"/>
              <a:t>2024-04-14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EF149-1044-4096-97E1-0FB9742C3C09}" type="slidenum">
              <a:rPr lang="en-CA" smtClean="0"/>
              <a:t>‹#›</a:t>
            </a:fld>
            <a:endParaRPr lang="en-CA"/>
          </a:p>
        </p:txBody>
      </p:sp>
    </p:spTree>
    <p:extLst>
      <p:ext uri="{BB962C8B-B14F-4D97-AF65-F5344CB8AC3E}">
        <p14:creationId xmlns:p14="http://schemas.microsoft.com/office/powerpoint/2010/main" val="1275611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7290B0-E28B-4B3A-8837-27DC4817C6C2}" type="slidenum">
              <a:rPr lang="en-CA" smtClean="0"/>
              <a:t>1</a:t>
            </a:fld>
            <a:endParaRPr lang="en-CA"/>
          </a:p>
        </p:txBody>
      </p:sp>
    </p:spTree>
    <p:extLst>
      <p:ext uri="{BB962C8B-B14F-4D97-AF65-F5344CB8AC3E}">
        <p14:creationId xmlns:p14="http://schemas.microsoft.com/office/powerpoint/2010/main" val="2500692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10</a:t>
            </a:fld>
            <a:endParaRPr lang="en-CA"/>
          </a:p>
        </p:txBody>
      </p:sp>
    </p:spTree>
    <p:extLst>
      <p:ext uri="{BB962C8B-B14F-4D97-AF65-F5344CB8AC3E}">
        <p14:creationId xmlns:p14="http://schemas.microsoft.com/office/powerpoint/2010/main" val="1302353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11</a:t>
            </a:fld>
            <a:endParaRPr lang="en-CA"/>
          </a:p>
        </p:txBody>
      </p:sp>
    </p:spTree>
    <p:extLst>
      <p:ext uri="{BB962C8B-B14F-4D97-AF65-F5344CB8AC3E}">
        <p14:creationId xmlns:p14="http://schemas.microsoft.com/office/powerpoint/2010/main" val="4086958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12</a:t>
            </a:fld>
            <a:endParaRPr lang="en-CA"/>
          </a:p>
        </p:txBody>
      </p:sp>
    </p:spTree>
    <p:extLst>
      <p:ext uri="{BB962C8B-B14F-4D97-AF65-F5344CB8AC3E}">
        <p14:creationId xmlns:p14="http://schemas.microsoft.com/office/powerpoint/2010/main" val="319856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13</a:t>
            </a:fld>
            <a:endParaRPr lang="en-CA"/>
          </a:p>
        </p:txBody>
      </p:sp>
    </p:spTree>
    <p:extLst>
      <p:ext uri="{BB962C8B-B14F-4D97-AF65-F5344CB8AC3E}">
        <p14:creationId xmlns:p14="http://schemas.microsoft.com/office/powerpoint/2010/main" val="3965703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14</a:t>
            </a:fld>
            <a:endParaRPr lang="en-CA"/>
          </a:p>
        </p:txBody>
      </p:sp>
    </p:spTree>
    <p:extLst>
      <p:ext uri="{BB962C8B-B14F-4D97-AF65-F5344CB8AC3E}">
        <p14:creationId xmlns:p14="http://schemas.microsoft.com/office/powerpoint/2010/main" val="3553951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16</a:t>
            </a:fld>
            <a:endParaRPr lang="en-CA"/>
          </a:p>
        </p:txBody>
      </p:sp>
    </p:spTree>
    <p:extLst>
      <p:ext uri="{BB962C8B-B14F-4D97-AF65-F5344CB8AC3E}">
        <p14:creationId xmlns:p14="http://schemas.microsoft.com/office/powerpoint/2010/main" val="2245152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0A981-CF8B-835B-99AA-D21F2FDD5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10EF3-FDDE-88C0-F9BC-2F3FFEF06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37BE1-33AA-E931-0166-BFE8F1E7ECB0}"/>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D3EEC900-34C3-6DB7-9D1E-56B1CBCBB5FC}"/>
              </a:ext>
            </a:extLst>
          </p:cNvPr>
          <p:cNvSpPr>
            <a:spLocks noGrp="1"/>
          </p:cNvSpPr>
          <p:nvPr>
            <p:ph type="sldNum" sz="quarter" idx="5"/>
          </p:nvPr>
        </p:nvSpPr>
        <p:spPr/>
        <p:txBody>
          <a:bodyPr/>
          <a:lstStyle/>
          <a:p>
            <a:fld id="{EB7290B0-E28B-4B3A-8837-27DC4817C6C2}" type="slidenum">
              <a:rPr lang="en-CA" smtClean="0"/>
              <a:t>17</a:t>
            </a:fld>
            <a:endParaRPr lang="en-CA"/>
          </a:p>
        </p:txBody>
      </p:sp>
    </p:spTree>
    <p:extLst>
      <p:ext uri="{BB962C8B-B14F-4D97-AF65-F5344CB8AC3E}">
        <p14:creationId xmlns:p14="http://schemas.microsoft.com/office/powerpoint/2010/main" val="177591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18</a:t>
            </a:fld>
            <a:endParaRPr lang="en-CA"/>
          </a:p>
        </p:txBody>
      </p:sp>
    </p:spTree>
    <p:extLst>
      <p:ext uri="{BB962C8B-B14F-4D97-AF65-F5344CB8AC3E}">
        <p14:creationId xmlns:p14="http://schemas.microsoft.com/office/powerpoint/2010/main" val="2176179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19</a:t>
            </a:fld>
            <a:endParaRPr lang="en-CA"/>
          </a:p>
        </p:txBody>
      </p:sp>
    </p:spTree>
    <p:extLst>
      <p:ext uri="{BB962C8B-B14F-4D97-AF65-F5344CB8AC3E}">
        <p14:creationId xmlns:p14="http://schemas.microsoft.com/office/powerpoint/2010/main" val="617731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20</a:t>
            </a:fld>
            <a:endParaRPr lang="en-CA"/>
          </a:p>
        </p:txBody>
      </p:sp>
    </p:spTree>
    <p:extLst>
      <p:ext uri="{BB962C8B-B14F-4D97-AF65-F5344CB8AC3E}">
        <p14:creationId xmlns:p14="http://schemas.microsoft.com/office/powerpoint/2010/main" val="1322169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2</a:t>
            </a:fld>
            <a:endParaRPr lang="en-CA"/>
          </a:p>
        </p:txBody>
      </p:sp>
    </p:spTree>
    <p:extLst>
      <p:ext uri="{BB962C8B-B14F-4D97-AF65-F5344CB8AC3E}">
        <p14:creationId xmlns:p14="http://schemas.microsoft.com/office/powerpoint/2010/main" val="808651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0A981-CF8B-835B-99AA-D21F2FDD5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10EF3-FDDE-88C0-F9BC-2F3FFEF06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37BE1-33AA-E931-0166-BFE8F1E7ECB0}"/>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D3EEC900-34C3-6DB7-9D1E-56B1CBCBB5FC}"/>
              </a:ext>
            </a:extLst>
          </p:cNvPr>
          <p:cNvSpPr>
            <a:spLocks noGrp="1"/>
          </p:cNvSpPr>
          <p:nvPr>
            <p:ph type="sldNum" sz="quarter" idx="5"/>
          </p:nvPr>
        </p:nvSpPr>
        <p:spPr/>
        <p:txBody>
          <a:bodyPr/>
          <a:lstStyle/>
          <a:p>
            <a:fld id="{EB7290B0-E28B-4B3A-8837-27DC4817C6C2}" type="slidenum">
              <a:rPr lang="en-CA" smtClean="0"/>
              <a:t>21</a:t>
            </a:fld>
            <a:endParaRPr lang="en-CA"/>
          </a:p>
        </p:txBody>
      </p:sp>
    </p:spTree>
    <p:extLst>
      <p:ext uri="{BB962C8B-B14F-4D97-AF65-F5344CB8AC3E}">
        <p14:creationId xmlns:p14="http://schemas.microsoft.com/office/powerpoint/2010/main" val="434538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4C4FD-623D-0749-D598-9575D125B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51492-BDE3-3816-1E11-C0D943C39E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B0337-81D5-EE74-B884-39BD50254F50}"/>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2AB7353-3271-0FF1-BAFA-16DF1F0454D3}"/>
              </a:ext>
            </a:extLst>
          </p:cNvPr>
          <p:cNvSpPr>
            <a:spLocks noGrp="1"/>
          </p:cNvSpPr>
          <p:nvPr>
            <p:ph type="sldNum" sz="quarter" idx="5"/>
          </p:nvPr>
        </p:nvSpPr>
        <p:spPr/>
        <p:txBody>
          <a:bodyPr/>
          <a:lstStyle/>
          <a:p>
            <a:fld id="{EB7290B0-E28B-4B3A-8837-27DC4817C6C2}" type="slidenum">
              <a:rPr lang="en-CA" smtClean="0"/>
              <a:t>22</a:t>
            </a:fld>
            <a:endParaRPr lang="en-CA"/>
          </a:p>
        </p:txBody>
      </p:sp>
    </p:spTree>
    <p:extLst>
      <p:ext uri="{BB962C8B-B14F-4D97-AF65-F5344CB8AC3E}">
        <p14:creationId xmlns:p14="http://schemas.microsoft.com/office/powerpoint/2010/main" val="212537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FEE8A-1F64-6D56-3647-47054CB4F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5EEA9-7C5F-930A-3412-423415041D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6ADC3-3B42-71C1-39E9-1D0068B34527}"/>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30CA8D76-AF42-09CB-FD18-F1A11FE1ED84}"/>
              </a:ext>
            </a:extLst>
          </p:cNvPr>
          <p:cNvSpPr>
            <a:spLocks noGrp="1"/>
          </p:cNvSpPr>
          <p:nvPr>
            <p:ph type="sldNum" sz="quarter" idx="5"/>
          </p:nvPr>
        </p:nvSpPr>
        <p:spPr/>
        <p:txBody>
          <a:bodyPr/>
          <a:lstStyle/>
          <a:p>
            <a:fld id="{EB7290B0-E28B-4B3A-8837-27DC4817C6C2}" type="slidenum">
              <a:rPr lang="en-CA" smtClean="0"/>
              <a:t>23</a:t>
            </a:fld>
            <a:endParaRPr lang="en-CA"/>
          </a:p>
        </p:txBody>
      </p:sp>
    </p:spTree>
    <p:extLst>
      <p:ext uri="{BB962C8B-B14F-4D97-AF65-F5344CB8AC3E}">
        <p14:creationId xmlns:p14="http://schemas.microsoft.com/office/powerpoint/2010/main" val="4169671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5AB7-C5A5-EF09-F2AA-59A21ABC9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609A5-86AA-FBE9-96F3-41ECFB05F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A34B5-E89C-1E33-835A-727432C196F2}"/>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70211B5F-54AD-EB6F-1263-1891FF11712D}"/>
              </a:ext>
            </a:extLst>
          </p:cNvPr>
          <p:cNvSpPr>
            <a:spLocks noGrp="1"/>
          </p:cNvSpPr>
          <p:nvPr>
            <p:ph type="sldNum" sz="quarter" idx="5"/>
          </p:nvPr>
        </p:nvSpPr>
        <p:spPr/>
        <p:txBody>
          <a:bodyPr/>
          <a:lstStyle/>
          <a:p>
            <a:fld id="{EB7290B0-E28B-4B3A-8837-27DC4817C6C2}" type="slidenum">
              <a:rPr lang="en-CA" smtClean="0"/>
              <a:t>24</a:t>
            </a:fld>
            <a:endParaRPr lang="en-CA"/>
          </a:p>
        </p:txBody>
      </p:sp>
    </p:spTree>
    <p:extLst>
      <p:ext uri="{BB962C8B-B14F-4D97-AF65-F5344CB8AC3E}">
        <p14:creationId xmlns:p14="http://schemas.microsoft.com/office/powerpoint/2010/main" val="1672233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42F29-A29F-F030-4C39-D0076825E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E6266-68AF-12F7-4D06-FCD411174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3E3BC-AEB0-A9E7-ED0C-8F492E770456}"/>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9BB5B4A6-E4C9-519E-4FA1-D8C5C800A470}"/>
              </a:ext>
            </a:extLst>
          </p:cNvPr>
          <p:cNvSpPr>
            <a:spLocks noGrp="1"/>
          </p:cNvSpPr>
          <p:nvPr>
            <p:ph type="sldNum" sz="quarter" idx="5"/>
          </p:nvPr>
        </p:nvSpPr>
        <p:spPr/>
        <p:txBody>
          <a:bodyPr/>
          <a:lstStyle/>
          <a:p>
            <a:fld id="{EB7290B0-E28B-4B3A-8837-27DC4817C6C2}" type="slidenum">
              <a:rPr lang="en-CA" smtClean="0"/>
              <a:t>25</a:t>
            </a:fld>
            <a:endParaRPr lang="en-CA"/>
          </a:p>
        </p:txBody>
      </p:sp>
    </p:spTree>
    <p:extLst>
      <p:ext uri="{BB962C8B-B14F-4D97-AF65-F5344CB8AC3E}">
        <p14:creationId xmlns:p14="http://schemas.microsoft.com/office/powerpoint/2010/main" val="3872505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3</a:t>
            </a:fld>
            <a:endParaRPr lang="en-CA"/>
          </a:p>
        </p:txBody>
      </p:sp>
    </p:spTree>
    <p:extLst>
      <p:ext uri="{BB962C8B-B14F-4D97-AF65-F5344CB8AC3E}">
        <p14:creationId xmlns:p14="http://schemas.microsoft.com/office/powerpoint/2010/main" val="221511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4</a:t>
            </a:fld>
            <a:endParaRPr lang="en-CA"/>
          </a:p>
        </p:txBody>
      </p:sp>
    </p:spTree>
    <p:extLst>
      <p:ext uri="{BB962C8B-B14F-4D97-AF65-F5344CB8AC3E}">
        <p14:creationId xmlns:p14="http://schemas.microsoft.com/office/powerpoint/2010/main" val="2628909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5</a:t>
            </a:fld>
            <a:endParaRPr lang="en-CA"/>
          </a:p>
        </p:txBody>
      </p:sp>
    </p:spTree>
    <p:extLst>
      <p:ext uri="{BB962C8B-B14F-4D97-AF65-F5344CB8AC3E}">
        <p14:creationId xmlns:p14="http://schemas.microsoft.com/office/powerpoint/2010/main" val="2264081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6</a:t>
            </a:fld>
            <a:endParaRPr lang="en-CA"/>
          </a:p>
        </p:txBody>
      </p:sp>
    </p:spTree>
    <p:extLst>
      <p:ext uri="{BB962C8B-B14F-4D97-AF65-F5344CB8AC3E}">
        <p14:creationId xmlns:p14="http://schemas.microsoft.com/office/powerpoint/2010/main" val="3069080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7</a:t>
            </a:fld>
            <a:endParaRPr lang="en-CA"/>
          </a:p>
        </p:txBody>
      </p:sp>
    </p:spTree>
    <p:extLst>
      <p:ext uri="{BB962C8B-B14F-4D97-AF65-F5344CB8AC3E}">
        <p14:creationId xmlns:p14="http://schemas.microsoft.com/office/powerpoint/2010/main" val="206182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8</a:t>
            </a:fld>
            <a:endParaRPr lang="en-CA"/>
          </a:p>
        </p:txBody>
      </p:sp>
    </p:spTree>
    <p:extLst>
      <p:ext uri="{BB962C8B-B14F-4D97-AF65-F5344CB8AC3E}">
        <p14:creationId xmlns:p14="http://schemas.microsoft.com/office/powerpoint/2010/main" val="380151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0A981-CF8B-835B-99AA-D21F2FDD5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10EF3-FDDE-88C0-F9BC-2F3FFEF06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37BE1-33AA-E931-0166-BFE8F1E7ECB0}"/>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D3EEC900-34C3-6DB7-9D1E-56B1CBCBB5FC}"/>
              </a:ext>
            </a:extLst>
          </p:cNvPr>
          <p:cNvSpPr>
            <a:spLocks noGrp="1"/>
          </p:cNvSpPr>
          <p:nvPr>
            <p:ph type="sldNum" sz="quarter" idx="5"/>
          </p:nvPr>
        </p:nvSpPr>
        <p:spPr/>
        <p:txBody>
          <a:bodyPr/>
          <a:lstStyle/>
          <a:p>
            <a:fld id="{EB7290B0-E28B-4B3A-8837-27DC4817C6C2}" type="slidenum">
              <a:rPr lang="en-CA" smtClean="0"/>
              <a:t>9</a:t>
            </a:fld>
            <a:endParaRPr lang="en-CA"/>
          </a:p>
        </p:txBody>
      </p:sp>
    </p:spTree>
    <p:extLst>
      <p:ext uri="{BB962C8B-B14F-4D97-AF65-F5344CB8AC3E}">
        <p14:creationId xmlns:p14="http://schemas.microsoft.com/office/powerpoint/2010/main" val="61519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3966-0CE6-DA23-5BF5-116933BCE2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EB316FF-E9B8-3E9B-C6DE-F09315B5AE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F84ED6-18AE-2E9A-E347-10B4C0F37F00}"/>
              </a:ext>
            </a:extLst>
          </p:cNvPr>
          <p:cNvSpPr>
            <a:spLocks noGrp="1"/>
          </p:cNvSpPr>
          <p:nvPr>
            <p:ph type="dt" sz="half" idx="10"/>
          </p:nvPr>
        </p:nvSpPr>
        <p:spPr/>
        <p:txBody>
          <a:bodyPr/>
          <a:lstStyle/>
          <a:p>
            <a:fld id="{53364A02-F2C7-4F99-86F1-36DF09C6359A}" type="datetime1">
              <a:rPr lang="en-CA" smtClean="0"/>
              <a:t>2024-04-14</a:t>
            </a:fld>
            <a:endParaRPr lang="en-CA"/>
          </a:p>
        </p:txBody>
      </p:sp>
      <p:sp>
        <p:nvSpPr>
          <p:cNvPr id="5" name="Footer Placeholder 4">
            <a:extLst>
              <a:ext uri="{FF2B5EF4-FFF2-40B4-BE49-F238E27FC236}">
                <a16:creationId xmlns:a16="http://schemas.microsoft.com/office/drawing/2014/main" id="{6FB40AC6-FF37-81FE-D50C-D399116CE9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64A491-8F1B-D304-91F2-3023486B835C}"/>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00284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A88E6-F565-1F91-01EE-CA0EE0AE65B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5683A80-A04A-AE8F-4C3A-C4C2ED0E56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064A057-31BF-CEEB-118A-BA3F56EB7F5F}"/>
              </a:ext>
            </a:extLst>
          </p:cNvPr>
          <p:cNvSpPr>
            <a:spLocks noGrp="1"/>
          </p:cNvSpPr>
          <p:nvPr>
            <p:ph type="dt" sz="half" idx="10"/>
          </p:nvPr>
        </p:nvSpPr>
        <p:spPr/>
        <p:txBody>
          <a:bodyPr/>
          <a:lstStyle/>
          <a:p>
            <a:fld id="{737D855D-E397-49FE-996D-93C466F99127}" type="datetime1">
              <a:rPr lang="en-CA" smtClean="0"/>
              <a:t>2024-04-14</a:t>
            </a:fld>
            <a:endParaRPr lang="en-CA"/>
          </a:p>
        </p:txBody>
      </p:sp>
      <p:sp>
        <p:nvSpPr>
          <p:cNvPr id="5" name="Footer Placeholder 4">
            <a:extLst>
              <a:ext uri="{FF2B5EF4-FFF2-40B4-BE49-F238E27FC236}">
                <a16:creationId xmlns:a16="http://schemas.microsoft.com/office/drawing/2014/main" id="{DF596E9C-3961-AA6B-2FE8-C1DA29B62CE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4CC6B5D-FB7F-195F-D5F5-DF207773698B}"/>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347391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1DE1CF-175A-C99B-C370-E7D2AC3B1C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4DE04EA-4AC3-A263-4668-2FB8434D3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5C9B35E-7172-3815-BAF1-E9112CEB4675}"/>
              </a:ext>
            </a:extLst>
          </p:cNvPr>
          <p:cNvSpPr>
            <a:spLocks noGrp="1"/>
          </p:cNvSpPr>
          <p:nvPr>
            <p:ph type="dt" sz="half" idx="10"/>
          </p:nvPr>
        </p:nvSpPr>
        <p:spPr/>
        <p:txBody>
          <a:bodyPr/>
          <a:lstStyle/>
          <a:p>
            <a:fld id="{539A22A8-F964-46E7-9911-BAF72ED6B83E}" type="datetime1">
              <a:rPr lang="en-CA" smtClean="0"/>
              <a:t>2024-04-14</a:t>
            </a:fld>
            <a:endParaRPr lang="en-CA"/>
          </a:p>
        </p:txBody>
      </p:sp>
      <p:sp>
        <p:nvSpPr>
          <p:cNvPr id="5" name="Footer Placeholder 4">
            <a:extLst>
              <a:ext uri="{FF2B5EF4-FFF2-40B4-BE49-F238E27FC236}">
                <a16:creationId xmlns:a16="http://schemas.microsoft.com/office/drawing/2014/main" id="{F2D56B57-7F54-5C5C-CC9C-2E0AC201D4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592B2-8B7A-D56E-1EBC-B2FD6591BADB}"/>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159449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068A-4F82-095E-A400-1E0293DF96C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02A4F80-37F1-B848-235C-4D19BCC2FD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72F1AF-C449-A2C3-0C1B-11ADE29527AC}"/>
              </a:ext>
            </a:extLst>
          </p:cNvPr>
          <p:cNvSpPr>
            <a:spLocks noGrp="1"/>
          </p:cNvSpPr>
          <p:nvPr>
            <p:ph type="dt" sz="half" idx="10"/>
          </p:nvPr>
        </p:nvSpPr>
        <p:spPr/>
        <p:txBody>
          <a:bodyPr/>
          <a:lstStyle/>
          <a:p>
            <a:fld id="{3BD93202-BBCC-452B-BA0E-87AA855FB83C}" type="datetime1">
              <a:rPr lang="en-CA" smtClean="0"/>
              <a:t>2024-04-14</a:t>
            </a:fld>
            <a:endParaRPr lang="en-CA"/>
          </a:p>
        </p:txBody>
      </p:sp>
      <p:sp>
        <p:nvSpPr>
          <p:cNvPr id="5" name="Footer Placeholder 4">
            <a:extLst>
              <a:ext uri="{FF2B5EF4-FFF2-40B4-BE49-F238E27FC236}">
                <a16:creationId xmlns:a16="http://schemas.microsoft.com/office/drawing/2014/main" id="{9FA564D2-7EC4-03AB-3D60-CFB40AAADBF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745211-7E91-D684-6345-5B058B6EDA8F}"/>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2954303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6398-7487-0C1A-5A6D-B3989F0EB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0D8145-009D-2054-802F-890774731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77011D-7C62-E8EC-96B6-7BCA0441E257}"/>
              </a:ext>
            </a:extLst>
          </p:cNvPr>
          <p:cNvSpPr>
            <a:spLocks noGrp="1"/>
          </p:cNvSpPr>
          <p:nvPr>
            <p:ph type="dt" sz="half" idx="10"/>
          </p:nvPr>
        </p:nvSpPr>
        <p:spPr/>
        <p:txBody>
          <a:bodyPr/>
          <a:lstStyle/>
          <a:p>
            <a:fld id="{C7ADF2CF-62B7-4C17-930C-C403F434CC88}" type="datetime1">
              <a:rPr lang="en-CA" smtClean="0"/>
              <a:t>2024-04-14</a:t>
            </a:fld>
            <a:endParaRPr lang="en-CA"/>
          </a:p>
        </p:txBody>
      </p:sp>
      <p:sp>
        <p:nvSpPr>
          <p:cNvPr id="5" name="Footer Placeholder 4">
            <a:extLst>
              <a:ext uri="{FF2B5EF4-FFF2-40B4-BE49-F238E27FC236}">
                <a16:creationId xmlns:a16="http://schemas.microsoft.com/office/drawing/2014/main" id="{452713CB-708E-6642-9DBF-756913714CE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0AA2A27-2EBC-7A9F-63DB-BE1D3A92762D}"/>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1862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DE65-FA6C-AA9C-760F-8CB5995A41E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228225C-A5FA-DF97-AAE4-DB6238B175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9F2D704-314A-1440-3AAD-A417CDCBAA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3481910-8718-761A-6FA6-99F8B84632B0}"/>
              </a:ext>
            </a:extLst>
          </p:cNvPr>
          <p:cNvSpPr>
            <a:spLocks noGrp="1"/>
          </p:cNvSpPr>
          <p:nvPr>
            <p:ph type="dt" sz="half" idx="10"/>
          </p:nvPr>
        </p:nvSpPr>
        <p:spPr/>
        <p:txBody>
          <a:bodyPr/>
          <a:lstStyle/>
          <a:p>
            <a:fld id="{3DAC6D09-7BC2-4DC5-B259-76D917C891F2}" type="datetime1">
              <a:rPr lang="en-CA" smtClean="0"/>
              <a:t>2024-04-14</a:t>
            </a:fld>
            <a:endParaRPr lang="en-CA"/>
          </a:p>
        </p:txBody>
      </p:sp>
      <p:sp>
        <p:nvSpPr>
          <p:cNvPr id="6" name="Footer Placeholder 5">
            <a:extLst>
              <a:ext uri="{FF2B5EF4-FFF2-40B4-BE49-F238E27FC236}">
                <a16:creationId xmlns:a16="http://schemas.microsoft.com/office/drawing/2014/main" id="{AF82F672-2706-D9A6-6F19-034DE5FF8E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326226-FD7C-2E9C-D4D1-8D940B2E89F4}"/>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98220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9E2A-28F4-6132-DAEC-56EDF1B6874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6DA1F09-2DB1-5DAD-1CE9-7A1153FE5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1F7DBE-A7B4-848B-BFC2-B8A1282713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6C95266-8138-5520-C45F-62AE94B55C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069516-3507-62BF-1303-8547853A14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EF727D4-7427-A2CC-9C05-2F38CCDFA3A8}"/>
              </a:ext>
            </a:extLst>
          </p:cNvPr>
          <p:cNvSpPr>
            <a:spLocks noGrp="1"/>
          </p:cNvSpPr>
          <p:nvPr>
            <p:ph type="dt" sz="half" idx="10"/>
          </p:nvPr>
        </p:nvSpPr>
        <p:spPr/>
        <p:txBody>
          <a:bodyPr/>
          <a:lstStyle/>
          <a:p>
            <a:fld id="{4145BB18-F3BD-4CF5-AC9B-CEDB751C6AF8}" type="datetime1">
              <a:rPr lang="en-CA" smtClean="0"/>
              <a:t>2024-04-14</a:t>
            </a:fld>
            <a:endParaRPr lang="en-CA"/>
          </a:p>
        </p:txBody>
      </p:sp>
      <p:sp>
        <p:nvSpPr>
          <p:cNvPr id="8" name="Footer Placeholder 7">
            <a:extLst>
              <a:ext uri="{FF2B5EF4-FFF2-40B4-BE49-F238E27FC236}">
                <a16:creationId xmlns:a16="http://schemas.microsoft.com/office/drawing/2014/main" id="{D95E1913-A147-E95D-54E0-3D82D3450B2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88E25EA-5C2A-EF6B-60CA-9AB8DDCC0E6C}"/>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176004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B641-7BE5-E484-54D5-E9E75DB2202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B5B683D-0BED-A348-AA26-DB3C9BF2D672}"/>
              </a:ext>
            </a:extLst>
          </p:cNvPr>
          <p:cNvSpPr>
            <a:spLocks noGrp="1"/>
          </p:cNvSpPr>
          <p:nvPr>
            <p:ph type="dt" sz="half" idx="10"/>
          </p:nvPr>
        </p:nvSpPr>
        <p:spPr/>
        <p:txBody>
          <a:bodyPr/>
          <a:lstStyle/>
          <a:p>
            <a:fld id="{41AA2F7E-373D-48C5-96D5-D7340494980A}" type="datetime1">
              <a:rPr lang="en-CA" smtClean="0"/>
              <a:t>2024-04-14</a:t>
            </a:fld>
            <a:endParaRPr lang="en-CA"/>
          </a:p>
        </p:txBody>
      </p:sp>
      <p:sp>
        <p:nvSpPr>
          <p:cNvPr id="4" name="Footer Placeholder 3">
            <a:extLst>
              <a:ext uri="{FF2B5EF4-FFF2-40B4-BE49-F238E27FC236}">
                <a16:creationId xmlns:a16="http://schemas.microsoft.com/office/drawing/2014/main" id="{8FE418D6-13B9-EDD4-C113-38F10AD7DF0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4210770-235B-CC60-7F61-932652C870D1}"/>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608950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799CCB-A13F-7661-D754-3A0E1B075064}"/>
              </a:ext>
            </a:extLst>
          </p:cNvPr>
          <p:cNvSpPr>
            <a:spLocks noGrp="1"/>
          </p:cNvSpPr>
          <p:nvPr>
            <p:ph type="dt" sz="half" idx="10"/>
          </p:nvPr>
        </p:nvSpPr>
        <p:spPr/>
        <p:txBody>
          <a:bodyPr/>
          <a:lstStyle/>
          <a:p>
            <a:fld id="{9D7E4676-07CA-4F40-9C92-AAE244DE7CAC}" type="datetime1">
              <a:rPr lang="en-CA" smtClean="0"/>
              <a:t>2024-04-14</a:t>
            </a:fld>
            <a:endParaRPr lang="en-CA"/>
          </a:p>
        </p:txBody>
      </p:sp>
      <p:sp>
        <p:nvSpPr>
          <p:cNvPr id="3" name="Footer Placeholder 2">
            <a:extLst>
              <a:ext uri="{FF2B5EF4-FFF2-40B4-BE49-F238E27FC236}">
                <a16:creationId xmlns:a16="http://schemas.microsoft.com/office/drawing/2014/main" id="{6DC4BEF7-2DE6-A13A-F1C6-44D49A15A2B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17B112D-32C6-AEE7-99BE-1983D0E422BD}"/>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1425079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AF2C-8B6D-A00F-D286-75797BB7D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5CFFF14-9E22-62B2-4D47-A1BA8FE536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313E25D-ADFB-21CF-2E84-B7E8D8D98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B759F8-1330-6190-F7AC-8CFA2F3217BB}"/>
              </a:ext>
            </a:extLst>
          </p:cNvPr>
          <p:cNvSpPr>
            <a:spLocks noGrp="1"/>
          </p:cNvSpPr>
          <p:nvPr>
            <p:ph type="dt" sz="half" idx="10"/>
          </p:nvPr>
        </p:nvSpPr>
        <p:spPr/>
        <p:txBody>
          <a:bodyPr/>
          <a:lstStyle/>
          <a:p>
            <a:fld id="{DC971B20-3E18-4D24-B9F3-7027B15BCAC1}" type="datetime1">
              <a:rPr lang="en-CA" smtClean="0"/>
              <a:t>2024-04-14</a:t>
            </a:fld>
            <a:endParaRPr lang="en-CA"/>
          </a:p>
        </p:txBody>
      </p:sp>
      <p:sp>
        <p:nvSpPr>
          <p:cNvPr id="6" name="Footer Placeholder 5">
            <a:extLst>
              <a:ext uri="{FF2B5EF4-FFF2-40B4-BE49-F238E27FC236}">
                <a16:creationId xmlns:a16="http://schemas.microsoft.com/office/drawing/2014/main" id="{C7A3ECBD-9D99-63D7-B8F1-CBDF6951D53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E533164-1F0D-98AA-18A8-8DA03962A3E3}"/>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9152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041AB-9A15-EED4-7806-A210476EA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2A80F15-F028-F48E-557A-C4174EAE36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199B400-FDD8-F196-1B08-A27759088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0F3276-4344-A09E-11CE-64C87B2DF3CB}"/>
              </a:ext>
            </a:extLst>
          </p:cNvPr>
          <p:cNvSpPr>
            <a:spLocks noGrp="1"/>
          </p:cNvSpPr>
          <p:nvPr>
            <p:ph type="dt" sz="half" idx="10"/>
          </p:nvPr>
        </p:nvSpPr>
        <p:spPr/>
        <p:txBody>
          <a:bodyPr/>
          <a:lstStyle/>
          <a:p>
            <a:fld id="{1AB18D79-059F-4787-A515-38C424A55456}" type="datetime1">
              <a:rPr lang="en-CA" smtClean="0"/>
              <a:t>2024-04-14</a:t>
            </a:fld>
            <a:endParaRPr lang="en-CA"/>
          </a:p>
        </p:txBody>
      </p:sp>
      <p:sp>
        <p:nvSpPr>
          <p:cNvPr id="6" name="Footer Placeholder 5">
            <a:extLst>
              <a:ext uri="{FF2B5EF4-FFF2-40B4-BE49-F238E27FC236}">
                <a16:creationId xmlns:a16="http://schemas.microsoft.com/office/drawing/2014/main" id="{D327D521-23EF-7CFB-0C1B-4143F55466C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F6C144A-0042-26A6-47AC-C183873850A1}"/>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2496025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5041A-F4AB-221C-B757-E6B4A93AC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CD07E54-20B2-551B-6290-894872746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D3A8F14-6632-B9A7-2C45-140B8AD07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5B95D1-CE03-4748-8A99-3F5D2013370D}" type="datetime1">
              <a:rPr lang="en-CA" smtClean="0"/>
              <a:t>2024-04-14</a:t>
            </a:fld>
            <a:endParaRPr lang="en-CA"/>
          </a:p>
        </p:txBody>
      </p:sp>
      <p:sp>
        <p:nvSpPr>
          <p:cNvPr id="5" name="Footer Placeholder 4">
            <a:extLst>
              <a:ext uri="{FF2B5EF4-FFF2-40B4-BE49-F238E27FC236}">
                <a16:creationId xmlns:a16="http://schemas.microsoft.com/office/drawing/2014/main" id="{5CEB995E-C4F6-C851-57E8-C93ABA6BF7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7C4E6A9-31F4-FD88-FCFC-83D601A04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2BAF7-D27E-4C17-8E2A-DA7FE1B18C1C}" type="slidenum">
              <a:rPr lang="en-CA" smtClean="0"/>
              <a:t>‹#›</a:t>
            </a:fld>
            <a:endParaRPr lang="en-CA"/>
          </a:p>
        </p:txBody>
      </p:sp>
    </p:spTree>
    <p:extLst>
      <p:ext uri="{BB962C8B-B14F-4D97-AF65-F5344CB8AC3E}">
        <p14:creationId xmlns:p14="http://schemas.microsoft.com/office/powerpoint/2010/main" val="3128074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arolali22/MEC8211_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emanticscholar.org/CorpusID:11777043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7A_FB1B7ACB.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19BD94A-34A2-C44B-9E99-0099504AC164}"/>
              </a:ext>
            </a:extLst>
          </p:cNvPr>
          <p:cNvSpPr>
            <a:spLocks noGrp="1"/>
          </p:cNvSpPr>
          <p:nvPr>
            <p:ph type="subTitle" idx="1"/>
          </p:nvPr>
        </p:nvSpPr>
        <p:spPr>
          <a:xfrm>
            <a:off x="2301103" y="3368064"/>
            <a:ext cx="7580878" cy="2406455"/>
          </a:xfrm>
        </p:spPr>
        <p:txBody>
          <a:bodyPr vert="horz" lIns="91440" tIns="45720" rIns="91440" bIns="45720" rtlCol="0" anchor="t">
            <a:noAutofit/>
          </a:bodyPr>
          <a:lstStyle/>
          <a:p>
            <a:r>
              <a:rPr lang="en-US" sz="2000" b="1" dirty="0">
                <a:latin typeface="CMU Sans Serif"/>
                <a:ea typeface="CMU Sans Serif" panose="02000603000000000000" pitchFamily="2" charset="0"/>
                <a:cs typeface="CMU Sans Serif" panose="02000603000000000000" pitchFamily="2" charset="0"/>
              </a:rPr>
              <a:t>David Vidal</a:t>
            </a:r>
          </a:p>
          <a:p>
            <a:endParaRPr lang="en-US" sz="2000" b="1" dirty="0">
              <a:latin typeface="CMU Sans Serif" panose="02000603000000000000" pitchFamily="2" charset="0"/>
              <a:ea typeface="CMU Sans Serif" panose="02000603000000000000" pitchFamily="2" charset="0"/>
              <a:cs typeface="CMU Sans Serif" panose="02000603000000000000" pitchFamily="2" charset="0"/>
            </a:endParaRPr>
          </a:p>
          <a:p>
            <a:r>
              <a:rPr lang="en-US" sz="2000" b="1" dirty="0">
                <a:latin typeface="CMU Sans Serif"/>
                <a:ea typeface="CMU Sans Serif" panose="02000603000000000000" pitchFamily="2" charset="0"/>
                <a:cs typeface="CMU Sans Serif" panose="02000603000000000000" pitchFamily="2" charset="0"/>
              </a:rPr>
              <a:t>S. Paquette-Greenbaum, R. Zachariah, &amp; K. A. N. Lippert</a:t>
            </a:r>
          </a:p>
          <a:p>
            <a:endParaRPr lang="en-US" sz="2000" b="1" dirty="0">
              <a:latin typeface="CMU Sans Serif" panose="02000603000000000000" pitchFamily="2" charset="0"/>
              <a:ea typeface="CMU Sans Serif" panose="02000603000000000000" pitchFamily="2" charset="0"/>
              <a:cs typeface="CMU Sans Serif" panose="02000603000000000000" pitchFamily="2" charset="0"/>
            </a:endParaRPr>
          </a:p>
          <a:p>
            <a:r>
              <a:rPr lang="en-US" sz="1600" b="1" dirty="0">
                <a:latin typeface="CMU Sans Serif"/>
                <a:ea typeface="CMU Sans Serif" panose="02000603000000000000" pitchFamily="2" charset="0"/>
                <a:cs typeface="CMU Sans Serif" panose="02000603000000000000" pitchFamily="2" charset="0"/>
              </a:rPr>
              <a:t>April 15</a:t>
            </a:r>
            <a:r>
              <a:rPr lang="en-US" sz="1600" b="1" baseline="30000" dirty="0">
                <a:latin typeface="CMU Sans Serif"/>
                <a:ea typeface="CMU Sans Serif" panose="02000603000000000000" pitchFamily="2" charset="0"/>
                <a:cs typeface="CMU Sans Serif" panose="02000603000000000000" pitchFamily="2" charset="0"/>
              </a:rPr>
              <a:t>th</a:t>
            </a:r>
            <a:r>
              <a:rPr lang="en-US" sz="1600" b="1" dirty="0">
                <a:latin typeface="CMU Sans Serif"/>
                <a:ea typeface="CMU Sans Serif" panose="02000603000000000000" pitchFamily="2" charset="0"/>
                <a:cs typeface="CMU Sans Serif" panose="02000603000000000000" pitchFamily="2" charset="0"/>
              </a:rPr>
              <a:t> 2024</a:t>
            </a:r>
          </a:p>
          <a:p>
            <a:endParaRPr lang="en-US" sz="100" b="1" dirty="0">
              <a:solidFill>
                <a:srgbClr val="FF0000"/>
              </a:solidFill>
              <a:latin typeface="CMU Sans Serif"/>
              <a:ea typeface="CMU Sans Serif" panose="02000603000000000000" pitchFamily="2" charset="0"/>
              <a:cs typeface="CMU Sans Serif" panose="02000603000000000000" pitchFamily="2" charset="0"/>
            </a:endParaRPr>
          </a:p>
          <a:p>
            <a:r>
              <a:rPr lang="en-US" sz="1200" dirty="0">
                <a:latin typeface="CMU Sans Serif" panose="02000603000000000000" pitchFamily="2" charset="0"/>
                <a:ea typeface="CMU Sans Serif" panose="02000603000000000000" pitchFamily="2" charset="0"/>
                <a:cs typeface="CMU Sans Serif" panose="02000603000000000000" pitchFamily="2" charset="0"/>
                <a:hlinkClick r:id="rId3"/>
              </a:rPr>
              <a:t>https://github.com/karolali22/MEC8211_PROJECT</a:t>
            </a:r>
            <a:endParaRPr lang="en-US" sz="1200" dirty="0">
              <a:latin typeface="CMU Sans Serif" panose="02000603000000000000" pitchFamily="2" charset="0"/>
              <a:ea typeface="CMU Sans Serif" panose="02000603000000000000" pitchFamily="2" charset="0"/>
              <a:cs typeface="CMU Sans Serif" panose="02000603000000000000" pitchFamily="2" charset="0"/>
            </a:endParaRPr>
          </a:p>
          <a:p>
            <a:endParaRPr lang="en-US" sz="120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8" name="Title 1">
            <a:extLst>
              <a:ext uri="{FF2B5EF4-FFF2-40B4-BE49-F238E27FC236}">
                <a16:creationId xmlns:a16="http://schemas.microsoft.com/office/drawing/2014/main" id="{FE6311EA-858E-136B-F102-CA67261E5EF7}"/>
              </a:ext>
            </a:extLst>
          </p:cNvPr>
          <p:cNvSpPr txBox="1">
            <a:spLocks/>
          </p:cNvSpPr>
          <p:nvPr/>
        </p:nvSpPr>
        <p:spPr>
          <a:xfrm>
            <a:off x="-135424" y="1146943"/>
            <a:ext cx="1245393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400" dirty="0">
                <a:latin typeface="Bell Gothic Std Black" panose="020B0706020202040204" pitchFamily="34" charset="0"/>
                <a:ea typeface="CMU Sans Serif" panose="02000603000000000000" pitchFamily="2" charset="0"/>
                <a:cs typeface="CMU Sans Serif" panose="02000603000000000000" pitchFamily="2" charset="0"/>
              </a:rPr>
              <a:t>Vérification et Validation en Modélisation Numérique</a:t>
            </a:r>
            <a:endParaRPr lang="en-US" sz="2400" dirty="0">
              <a:latin typeface="Bell Gothic Std Black" panose="020B0706020202040204" pitchFamily="34" charset="0"/>
              <a:ea typeface="CMU Sans Serif" panose="02000603000000000000" pitchFamily="2" charset="0"/>
              <a:cs typeface="CMU Sans Serif" panose="02000603000000000000" pitchFamily="2" charset="0"/>
            </a:endParaRPr>
          </a:p>
        </p:txBody>
      </p:sp>
      <p:sp>
        <p:nvSpPr>
          <p:cNvPr id="31" name="Title 1">
            <a:extLst>
              <a:ext uri="{FF2B5EF4-FFF2-40B4-BE49-F238E27FC236}">
                <a16:creationId xmlns:a16="http://schemas.microsoft.com/office/drawing/2014/main" id="{8F58E13B-2619-00BF-BF99-2DE0F3F3F61C}"/>
              </a:ext>
            </a:extLst>
          </p:cNvPr>
          <p:cNvSpPr txBox="1">
            <a:spLocks/>
          </p:cNvSpPr>
          <p:nvPr/>
        </p:nvSpPr>
        <p:spPr>
          <a:xfrm>
            <a:off x="213468" y="356985"/>
            <a:ext cx="1175614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9F20894-4D1F-C35F-FC0C-8A7013BC5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97422"/>
            <a:ext cx="4236527" cy="960578"/>
          </a:xfrm>
          <a:prstGeom prst="rect">
            <a:avLst/>
          </a:prstGeom>
        </p:spPr>
      </p:pic>
      <p:sp>
        <p:nvSpPr>
          <p:cNvPr id="7" name="Title 1">
            <a:extLst>
              <a:ext uri="{FF2B5EF4-FFF2-40B4-BE49-F238E27FC236}">
                <a16:creationId xmlns:a16="http://schemas.microsoft.com/office/drawing/2014/main" id="{FF9D09CA-9CD9-5CAC-A8CD-D63AF0E37EEB}"/>
              </a:ext>
            </a:extLst>
          </p:cNvPr>
          <p:cNvSpPr txBox="1">
            <a:spLocks/>
          </p:cNvSpPr>
          <p:nvPr/>
        </p:nvSpPr>
        <p:spPr>
          <a:xfrm>
            <a:off x="-135426" y="1591314"/>
            <a:ext cx="1245393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dirty="0">
              <a:latin typeface="Bell Gothic Std Black" panose="020B0806020202040204" pitchFamily="34" charset="0"/>
              <a:ea typeface="CMU Sans Serif" panose="02000603000000000000" pitchFamily="2" charset="0"/>
              <a:cs typeface="CMU Sans Serif" panose="02000603000000000000" pitchFamily="2" charset="0"/>
            </a:endParaRPr>
          </a:p>
        </p:txBody>
      </p:sp>
      <p:cxnSp>
        <p:nvCxnSpPr>
          <p:cNvPr id="9" name="Straight Connector 8">
            <a:extLst>
              <a:ext uri="{FF2B5EF4-FFF2-40B4-BE49-F238E27FC236}">
                <a16:creationId xmlns:a16="http://schemas.microsoft.com/office/drawing/2014/main" id="{6F233533-D56F-50E8-C3CF-A3F66634505E}"/>
              </a:ext>
            </a:extLst>
          </p:cNvPr>
          <p:cNvCxnSpPr/>
          <p:nvPr/>
        </p:nvCxnSpPr>
        <p:spPr>
          <a:xfrm>
            <a:off x="743857" y="2859929"/>
            <a:ext cx="107042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A93669E-CC72-C1CE-1708-26C408B9FFB9}"/>
              </a:ext>
            </a:extLst>
          </p:cNvPr>
          <p:cNvSpPr txBox="1">
            <a:spLocks/>
          </p:cNvSpPr>
          <p:nvPr/>
        </p:nvSpPr>
        <p:spPr>
          <a:xfrm>
            <a:off x="213467" y="451183"/>
            <a:ext cx="1175614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Bell Gothic Std Black" panose="020B0706020202040204" pitchFamily="34" charset="0"/>
                <a:ea typeface="CMU Sans Serif" panose="02000603000000000000" pitchFamily="2" charset="0"/>
                <a:cs typeface="CMU Sans Serif" panose="02000603000000000000" pitchFamily="2" charset="0"/>
              </a:rPr>
              <a:t>CFD Code V&amp;V: 2D NACA 0012 in Stall</a:t>
            </a:r>
          </a:p>
        </p:txBody>
      </p:sp>
      <p:sp>
        <p:nvSpPr>
          <p:cNvPr id="4" name="Title 1">
            <a:extLst>
              <a:ext uri="{FF2B5EF4-FFF2-40B4-BE49-F238E27FC236}">
                <a16:creationId xmlns:a16="http://schemas.microsoft.com/office/drawing/2014/main" id="{285ECF0C-E108-C065-D6D0-A874266CCFB9}"/>
              </a:ext>
            </a:extLst>
          </p:cNvPr>
          <p:cNvSpPr txBox="1">
            <a:spLocks/>
          </p:cNvSpPr>
          <p:nvPr/>
        </p:nvSpPr>
        <p:spPr>
          <a:xfrm>
            <a:off x="-135429" y="1722480"/>
            <a:ext cx="1245393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2400" b="0" i="0" u="none" strike="noStrike" baseline="0" dirty="0">
                <a:latin typeface="Bell Gothic Std Black" panose="020B0806020202040204" pitchFamily="34" charset="0"/>
              </a:rPr>
              <a:t>Project</a:t>
            </a:r>
            <a:endParaRPr lang="en-US" sz="2400" dirty="0">
              <a:latin typeface="Bell Gothic Std Black" panose="020B0806020202040204" pitchFamily="34"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391303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COMPARISON ERROR – E</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9</a:t>
            </a:r>
          </a:p>
        </p:txBody>
      </p:sp>
      <p:grpSp>
        <p:nvGrpSpPr>
          <p:cNvPr id="19" name="Group 18">
            <a:extLst>
              <a:ext uri="{FF2B5EF4-FFF2-40B4-BE49-F238E27FC236}">
                <a16:creationId xmlns:a16="http://schemas.microsoft.com/office/drawing/2014/main" id="{DCE25D07-D86C-85DE-9F75-798045E33D69}"/>
              </a:ext>
            </a:extLst>
          </p:cNvPr>
          <p:cNvGrpSpPr/>
          <p:nvPr/>
        </p:nvGrpSpPr>
        <p:grpSpPr>
          <a:xfrm>
            <a:off x="342725" y="2166691"/>
            <a:ext cx="11506550" cy="3604698"/>
            <a:chOff x="171491" y="1941402"/>
            <a:chExt cx="11506550" cy="3604698"/>
          </a:xfrm>
        </p:grpSpPr>
        <p:pic>
          <p:nvPicPr>
            <p:cNvPr id="13" name="Picture 12">
              <a:extLst>
                <a:ext uri="{FF2B5EF4-FFF2-40B4-BE49-F238E27FC236}">
                  <a16:creationId xmlns:a16="http://schemas.microsoft.com/office/drawing/2014/main" id="{523ED8E8-A56B-434F-0BAE-480A971DE8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1491" y="1941402"/>
              <a:ext cx="6007830" cy="3604698"/>
            </a:xfrm>
            <a:prstGeom prst="rect">
              <a:avLst/>
            </a:prstGeom>
          </p:spPr>
        </p:pic>
        <p:pic>
          <p:nvPicPr>
            <p:cNvPr id="16" name="Picture 15">
              <a:extLst>
                <a:ext uri="{FF2B5EF4-FFF2-40B4-BE49-F238E27FC236}">
                  <a16:creationId xmlns:a16="http://schemas.microsoft.com/office/drawing/2014/main" id="{2DFDDAFB-9958-D809-1953-7A7E40A01BA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70211" y="1941402"/>
              <a:ext cx="6007830" cy="3604698"/>
            </a:xfrm>
            <a:prstGeom prst="rect">
              <a:avLst/>
            </a:prstGeom>
          </p:spPr>
        </p:pic>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EA7065C-802E-2B4B-0925-41CF053C1631}"/>
                  </a:ext>
                </a:extLst>
              </p:cNvPr>
              <p:cNvSpPr txBox="1"/>
              <p:nvPr/>
            </p:nvSpPr>
            <p:spPr>
              <a:xfrm>
                <a:off x="625200" y="860087"/>
                <a:ext cx="10941600" cy="1815882"/>
              </a:xfrm>
              <a:prstGeom prst="rect">
                <a:avLst/>
              </a:prstGeom>
              <a:noFill/>
            </p:spPr>
            <p:txBody>
              <a:bodyPr wrap="square" rtlCol="0">
                <a:spAutoFit/>
              </a:bodyPr>
              <a:lstStyle/>
              <a:p>
                <a:pPr algn="just"/>
                <a:r>
                  <a:rPr lang="en-CA" sz="1400" dirty="0"/>
                  <a:t>The experimental SRQs for all setpoints are retrieved from the Ladson 1988 reference text for the flow conditions of M = 0.15, Re = 5.97</a:t>
                </a:r>
                <a:r>
                  <a:rPr lang="en-CA" sz="1400" dirty="0">
                    <a:cs typeface="Times New Roman" panose="02020603050405020304" pitchFamily="18" charset="0"/>
                  </a:rPr>
                  <a:t>×10</a:t>
                </a:r>
                <a:r>
                  <a:rPr lang="en-CA" sz="1400" baseline="30000" dirty="0">
                    <a:cs typeface="Times New Roman" panose="02020603050405020304" pitchFamily="18" charset="0"/>
                  </a:rPr>
                  <a:t>6</a:t>
                </a:r>
                <a:r>
                  <a:rPr lang="en-CA" sz="1400" dirty="0">
                    <a:cs typeface="Times New Roman" panose="02020603050405020304" pitchFamily="18" charset="0"/>
                  </a:rPr>
                  <a:t>, and a free transition airfoil surface roughness</a:t>
                </a:r>
                <a:r>
                  <a:rPr lang="en-CA" sz="1400" dirty="0"/>
                  <a:t>. The numerical SRQs are computed with the same Reynolds number and </a:t>
                </a:r>
                <a:r>
                  <a:rPr lang="en-CA" sz="1400" dirty="0">
                    <a:cs typeface="Times New Roman" panose="02020603050405020304" pitchFamily="18" charset="0"/>
                  </a:rPr>
                  <a:t>surface roughness, along with a normally distributed Mach number of </a:t>
                </a:r>
                <a:r>
                  <a:rPr lang="el-GR" sz="1400" i="1" dirty="0"/>
                  <a:t>μ</a:t>
                </a:r>
                <a:r>
                  <a:rPr lang="en-CA" sz="1400" dirty="0"/>
                  <a:t> = 0.15 and </a:t>
                </a:r>
                <a:r>
                  <a:rPr lang="el-GR" sz="1400" i="1" dirty="0"/>
                  <a:t>σ</a:t>
                </a:r>
                <a:r>
                  <a:rPr lang="en-US" sz="1400" dirty="0"/>
                  <a:t> = 0.015 across 60 samples per setpoint. The mean SQRs are computed for each setpoint.</a:t>
                </a:r>
                <a:endParaRPr lang="en-CA" sz="1400" dirty="0"/>
              </a:p>
              <a:p>
                <a:pPr algn="just"/>
                <a:endParaRPr lang="en-CA" sz="1400" dirty="0"/>
              </a:p>
              <a:p>
                <a:pPr marL="342900" indent="-342900" algn="just">
                  <a:buFont typeface="Arial" panose="020B0604020202020204" pitchFamily="34" charset="0"/>
                  <a:buChar char="•"/>
                </a:pPr>
                <a:r>
                  <a:rPr lang="en-CA" sz="1400" dirty="0"/>
                  <a:t>Comparison error can be determined by finding the difference between the experimental SRQs and mean simulation SRQs.</a:t>
                </a:r>
                <a:endParaRPr lang="en-CA" sz="1400" b="1" dirty="0"/>
              </a:p>
              <a:p>
                <a:pPr algn="just"/>
                <a:endParaRPr lang="en-CA" sz="1400" dirty="0"/>
              </a:p>
              <a:p>
                <a:pPr algn="just"/>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𝐸</m:t>
                      </m:r>
                      <m:r>
                        <a:rPr lang="en-CA" sz="1400" b="0" i="1" smtClean="0">
                          <a:latin typeface="Cambria Math" panose="02040503050406030204" pitchFamily="18" charset="0"/>
                        </a:rPr>
                        <m:t>=</m:t>
                      </m:r>
                      <m:r>
                        <a:rPr lang="en-CA" sz="1400" b="0" i="1" smtClean="0">
                          <a:latin typeface="Cambria Math" panose="02040503050406030204" pitchFamily="18" charset="0"/>
                        </a:rPr>
                        <m:t>𝑆</m:t>
                      </m:r>
                      <m:r>
                        <a:rPr lang="en-CA" sz="1400" b="0" i="1" smtClean="0">
                          <a:latin typeface="Cambria Math" panose="02040503050406030204" pitchFamily="18" charset="0"/>
                        </a:rPr>
                        <m:t> −</m:t>
                      </m:r>
                      <m:r>
                        <a:rPr lang="en-CA" sz="1400" b="0" i="1" smtClean="0">
                          <a:latin typeface="Cambria Math" panose="02040503050406030204" pitchFamily="18" charset="0"/>
                        </a:rPr>
                        <m:t>𝐷</m:t>
                      </m:r>
                    </m:oMath>
                  </m:oMathPara>
                </a14:m>
                <a:endParaRPr lang="en-CA" sz="1400" dirty="0"/>
              </a:p>
              <a:p>
                <a:pPr algn="just"/>
                <a:endParaRPr lang="en-CA" sz="1400" dirty="0"/>
              </a:p>
            </p:txBody>
          </p:sp>
        </mc:Choice>
        <mc:Fallback>
          <p:sp>
            <p:nvSpPr>
              <p:cNvPr id="14" name="TextBox 13">
                <a:extLst>
                  <a:ext uri="{FF2B5EF4-FFF2-40B4-BE49-F238E27FC236}">
                    <a16:creationId xmlns:a16="http://schemas.microsoft.com/office/drawing/2014/main" id="{5EA7065C-802E-2B4B-0925-41CF053C1631}"/>
                  </a:ext>
                </a:extLst>
              </p:cNvPr>
              <p:cNvSpPr txBox="1">
                <a:spLocks noRot="1" noChangeAspect="1" noMove="1" noResize="1" noEditPoints="1" noAdjustHandles="1" noChangeArrowheads="1" noChangeShapeType="1" noTextEdit="1"/>
              </p:cNvSpPr>
              <p:nvPr/>
            </p:nvSpPr>
            <p:spPr>
              <a:xfrm>
                <a:off x="625200" y="860087"/>
                <a:ext cx="10941600" cy="1815882"/>
              </a:xfrm>
              <a:prstGeom prst="rect">
                <a:avLst/>
              </a:prstGeom>
              <a:blipFill>
                <a:blip r:embed="rId6"/>
                <a:stretch>
                  <a:fillRect l="-167" t="-1007" r="-223"/>
                </a:stretch>
              </a:blipFill>
            </p:spPr>
            <p:txBody>
              <a:bodyPr/>
              <a:lstStyle/>
              <a:p>
                <a:r>
                  <a:rPr lang="en-CA">
                    <a:noFill/>
                  </a:rPr>
                  <a:t> </a:t>
                </a:r>
              </a:p>
            </p:txBody>
          </p:sp>
        </mc:Fallback>
      </mc:AlternateContent>
    </p:spTree>
    <p:extLst>
      <p:ext uri="{BB962C8B-B14F-4D97-AF65-F5344CB8AC3E}">
        <p14:creationId xmlns:p14="http://schemas.microsoft.com/office/powerpoint/2010/main" val="328857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10</a:t>
            </a:r>
          </a:p>
        </p:txBody>
      </p:sp>
      <p:grpSp>
        <p:nvGrpSpPr>
          <p:cNvPr id="12" name="Group 11">
            <a:extLst>
              <a:ext uri="{FF2B5EF4-FFF2-40B4-BE49-F238E27FC236}">
                <a16:creationId xmlns:a16="http://schemas.microsoft.com/office/drawing/2014/main" id="{82673699-D75A-10AE-A175-BEAC6997D617}"/>
              </a:ext>
            </a:extLst>
          </p:cNvPr>
          <p:cNvGrpSpPr/>
          <p:nvPr/>
        </p:nvGrpSpPr>
        <p:grpSpPr>
          <a:xfrm>
            <a:off x="344328" y="2166692"/>
            <a:ext cx="11503343" cy="3604697"/>
            <a:chOff x="412021" y="2055489"/>
            <a:chExt cx="11503343" cy="3604697"/>
          </a:xfrm>
        </p:grpSpPr>
        <p:pic>
          <p:nvPicPr>
            <p:cNvPr id="11" name="Picture 10">
              <a:extLst>
                <a:ext uri="{FF2B5EF4-FFF2-40B4-BE49-F238E27FC236}">
                  <a16:creationId xmlns:a16="http://schemas.microsoft.com/office/drawing/2014/main" id="{0B2A7395-CD01-9DBE-0852-83D5F9608D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21" y="2055489"/>
              <a:ext cx="6007828" cy="3604697"/>
            </a:xfrm>
            <a:prstGeom prst="rect">
              <a:avLst/>
            </a:prstGeom>
          </p:spPr>
        </p:pic>
        <p:pic>
          <p:nvPicPr>
            <p:cNvPr id="3" name="Picture 2">
              <a:extLst>
                <a:ext uri="{FF2B5EF4-FFF2-40B4-BE49-F238E27FC236}">
                  <a16:creationId xmlns:a16="http://schemas.microsoft.com/office/drawing/2014/main" id="{D33B7C50-18AB-EE9E-32E0-9C67C6E44B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07536" y="2055489"/>
              <a:ext cx="6007828" cy="3604697"/>
            </a:xfrm>
            <a:prstGeom prst="rect">
              <a:avLst/>
            </a:prstGeom>
          </p:spPr>
        </p:pic>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EA7065C-802E-2B4B-0925-41CF053C1631}"/>
                  </a:ext>
                </a:extLst>
              </p:cNvPr>
              <p:cNvSpPr txBox="1"/>
              <p:nvPr/>
            </p:nvSpPr>
            <p:spPr>
              <a:xfrm>
                <a:off x="625200" y="889557"/>
                <a:ext cx="10941600" cy="1607941"/>
              </a:xfrm>
              <a:prstGeom prst="rect">
                <a:avLst/>
              </a:prstGeom>
              <a:noFill/>
            </p:spPr>
            <p:txBody>
              <a:bodyPr wrap="square" rtlCol="0">
                <a:spAutoFit/>
              </a:bodyPr>
              <a:lstStyle/>
              <a:p>
                <a:pPr algn="just"/>
                <a:r>
                  <a:rPr lang="en-CA" sz="1400" dirty="0"/>
                  <a:t>Finally, model error can be found with uncertainties at a standard deviation away from the comparison error, where k = 2:</a:t>
                </a:r>
              </a:p>
              <a:p>
                <a:pPr algn="just"/>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i="1" smtClean="0">
                              <a:latin typeface="Cambria Math" panose="02040503050406030204" pitchFamily="18" charset="0"/>
                              <a:ea typeface="Cambria Math" panose="02040503050406030204" pitchFamily="18" charset="0"/>
                            </a:rPr>
                            <m:t>𝛿</m:t>
                          </m:r>
                        </m:e>
                        <m:sub>
                          <m:r>
                            <a:rPr lang="en-CA" sz="1400" b="0" i="1" smtClean="0">
                              <a:latin typeface="Cambria Math" panose="02040503050406030204" pitchFamily="18" charset="0"/>
                            </a:rPr>
                            <m:t>𝑚𝑜𝑑𝑒𝑙</m:t>
                          </m:r>
                        </m:sub>
                      </m:sSub>
                      <m:r>
                        <a:rPr lang="en-CA" sz="1400" b="0" i="1" smtClean="0">
                          <a:latin typeface="Cambria Math" panose="02040503050406030204" pitchFamily="18" charset="0"/>
                        </a:rPr>
                        <m:t> </m:t>
                      </m:r>
                      <m:r>
                        <a:rPr lang="en-CA" sz="1400" b="0" i="1" smtClean="0">
                          <a:latin typeface="Cambria Math" panose="02040503050406030204" pitchFamily="18" charset="0"/>
                          <a:ea typeface="Cambria Math" panose="02040503050406030204" pitchFamily="18" charset="0"/>
                        </a:rPr>
                        <m:t>𝜖</m:t>
                      </m:r>
                      <m:r>
                        <a:rPr lang="en-CA" sz="1400" b="0" i="1" smtClean="0">
                          <a:latin typeface="Cambria Math" panose="02040503050406030204" pitchFamily="18" charset="0"/>
                          <a:ea typeface="Cambria Math" panose="02040503050406030204" pitchFamily="18" charset="0"/>
                        </a:rPr>
                        <m:t> [</m:t>
                      </m:r>
                      <m:r>
                        <a:rPr lang="en-CA" sz="1400" b="0" i="1" smtClean="0">
                          <a:latin typeface="Cambria Math" panose="02040503050406030204" pitchFamily="18" charset="0"/>
                          <a:ea typeface="Cambria Math" panose="02040503050406030204" pitchFamily="18" charset="0"/>
                        </a:rPr>
                        <m:t>𝐸</m:t>
                      </m:r>
                      <m:r>
                        <a:rPr lang="en-CA" sz="1400" b="0" i="1" smtClean="0">
                          <a:latin typeface="Cambria Math" panose="02040503050406030204" pitchFamily="18" charset="0"/>
                          <a:ea typeface="Cambria Math" panose="02040503050406030204" pitchFamily="18" charset="0"/>
                        </a:rPr>
                        <m:t>−</m:t>
                      </m:r>
                      <m:r>
                        <a:rPr lang="en-CA" sz="1400" b="0" i="1" smtClean="0">
                          <a:latin typeface="Cambria Math" panose="02040503050406030204" pitchFamily="18" charset="0"/>
                          <a:ea typeface="Cambria Math" panose="02040503050406030204" pitchFamily="18" charset="0"/>
                        </a:rPr>
                        <m:t>𝑘</m:t>
                      </m:r>
                      <m:sSub>
                        <m:sSubPr>
                          <m:ctrlPr>
                            <a:rPr lang="en-CA" sz="1400" b="0" i="1" smtClean="0">
                              <a:latin typeface="Cambria Math" panose="02040503050406030204" pitchFamily="18" charset="0"/>
                              <a:ea typeface="Cambria Math" panose="02040503050406030204" pitchFamily="18" charset="0"/>
                            </a:rPr>
                          </m:ctrlPr>
                        </m:sSub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𝑣𝑎𝑙</m:t>
                          </m:r>
                        </m:sub>
                      </m:sSub>
                      <m:r>
                        <a:rPr lang="en-CA" sz="1400" i="1">
                          <a:latin typeface="Cambria Math" panose="02040503050406030204" pitchFamily="18" charset="0"/>
                          <a:ea typeface="Cambria Math" panose="02040503050406030204" pitchFamily="18" charset="0"/>
                        </a:rPr>
                        <m:t>, </m:t>
                      </m:r>
                      <m:r>
                        <a:rPr lang="en-CA" sz="1400" i="1">
                          <a:latin typeface="Cambria Math" panose="02040503050406030204" pitchFamily="18" charset="0"/>
                          <a:ea typeface="Cambria Math" panose="02040503050406030204" pitchFamily="18" charset="0"/>
                        </a:rPr>
                        <m:t>𝐸</m:t>
                      </m:r>
                      <m:r>
                        <a:rPr lang="en-CA" sz="1400" i="1">
                          <a:latin typeface="Cambria Math" panose="02040503050406030204" pitchFamily="18" charset="0"/>
                          <a:ea typeface="Cambria Math" panose="02040503050406030204" pitchFamily="18" charset="0"/>
                        </a:rPr>
                        <m:t>+</m:t>
                      </m:r>
                      <m:r>
                        <a:rPr lang="en-CA" sz="1400" i="1">
                          <a:latin typeface="Cambria Math" panose="02040503050406030204" pitchFamily="18" charset="0"/>
                          <a:ea typeface="Cambria Math" panose="02040503050406030204" pitchFamily="18" charset="0"/>
                        </a:rPr>
                        <m:t>𝑘</m:t>
                      </m:r>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𝑢</m:t>
                          </m:r>
                        </m:e>
                        <m:sub>
                          <m:r>
                            <a:rPr lang="en-CA" sz="1400" i="1">
                              <a:latin typeface="Cambria Math" panose="02040503050406030204" pitchFamily="18" charset="0"/>
                              <a:ea typeface="Cambria Math" panose="02040503050406030204" pitchFamily="18" charset="0"/>
                            </a:rPr>
                            <m:t>𝑣𝑎𝑙</m:t>
                          </m:r>
                        </m:sub>
                      </m:sSub>
                      <m:r>
                        <a:rPr lang="en-CA" sz="1400" b="0" i="1" smtClean="0">
                          <a:latin typeface="Cambria Math" panose="02040503050406030204" pitchFamily="18" charset="0"/>
                          <a:ea typeface="Cambria Math" panose="02040503050406030204" pitchFamily="18" charset="0"/>
                        </a:rPr>
                        <m:t>]</m:t>
                      </m:r>
                    </m:oMath>
                  </m:oMathPara>
                </a14:m>
                <a:endParaRPr lang="en-CA" sz="1400" dirty="0"/>
              </a:p>
              <a:p>
                <a:pPr marL="285750" indent="-285750" algn="just">
                  <a:buFont typeface="Arial" panose="020B0604020202020204" pitchFamily="34" charset="0"/>
                  <a:buChar char="•"/>
                </a:pPr>
                <a:r>
                  <a:rPr lang="en-CA" sz="1400" dirty="0"/>
                  <a:t>Where the validation uncertainty is defined as:</a:t>
                </a:r>
              </a:p>
              <a:p>
                <a:pPr marL="285750" indent="-285750" algn="just">
                  <a:buFont typeface="Arial" panose="020B0604020202020204" pitchFamily="34" charset="0"/>
                  <a:buChar char="•"/>
                </a:pPr>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𝑢</m:t>
                          </m:r>
                        </m:e>
                        <m:sub>
                          <m:r>
                            <a:rPr lang="en-CA" sz="1400" i="1">
                              <a:latin typeface="Cambria Math" panose="02040503050406030204" pitchFamily="18" charset="0"/>
                              <a:ea typeface="Cambria Math" panose="02040503050406030204" pitchFamily="18" charset="0"/>
                            </a:rPr>
                            <m:t>𝑣𝑎𝑙</m:t>
                          </m:r>
                        </m:sub>
                      </m:sSub>
                      <m:r>
                        <a:rPr lang="en-CA" sz="1400" b="0" i="1" smtClean="0">
                          <a:latin typeface="Cambria Math" panose="02040503050406030204" pitchFamily="18" charset="0"/>
                          <a:ea typeface="Cambria Math" panose="02040503050406030204" pitchFamily="18" charset="0"/>
                        </a:rPr>
                        <m:t>=</m:t>
                      </m:r>
                      <m:rad>
                        <m:radPr>
                          <m:degHide m:val="on"/>
                          <m:ctrlPr>
                            <a:rPr lang="en-CA" sz="1400" b="0" i="1" smtClean="0">
                              <a:latin typeface="Cambria Math" panose="02040503050406030204" pitchFamily="18" charset="0"/>
                              <a:ea typeface="Cambria Math" panose="02040503050406030204" pitchFamily="18" charset="0"/>
                            </a:rPr>
                          </m:ctrlPr>
                        </m:radPr>
                        <m:deg/>
                        <m:e>
                          <m:sSubSup>
                            <m:sSubSupPr>
                              <m:ctrlPr>
                                <a:rPr lang="en-CA" sz="1400" b="0" i="1" smtClean="0">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𝑖𝑛𝑝𝑢𝑡</m:t>
                              </m:r>
                            </m:sub>
                            <m:sup>
                              <m:r>
                                <a:rPr lang="en-CA" sz="1400" b="0" i="1" smtClean="0">
                                  <a:latin typeface="Cambria Math" panose="02040503050406030204" pitchFamily="18" charset="0"/>
                                  <a:ea typeface="Cambria Math" panose="02040503050406030204" pitchFamily="18" charset="0"/>
                                </a:rPr>
                                <m:t>2</m:t>
                              </m:r>
                            </m:sup>
                          </m:sSubSup>
                          <m:sSubSup>
                            <m:sSubSupPr>
                              <m:ctrlPr>
                                <a:rPr lang="en-CA" sz="1400" i="1">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m:t>
                              </m:r>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𝑛𝑢𝑚</m:t>
                              </m:r>
                            </m:sub>
                            <m:sup>
                              <m:r>
                                <a:rPr lang="en-CA" sz="1400" b="0" i="1" smtClean="0">
                                  <a:latin typeface="Cambria Math" panose="02040503050406030204" pitchFamily="18" charset="0"/>
                                  <a:ea typeface="Cambria Math" panose="02040503050406030204" pitchFamily="18" charset="0"/>
                                </a:rPr>
                                <m:t>2</m:t>
                              </m:r>
                            </m:sup>
                          </m:sSubSup>
                          <m:r>
                            <a:rPr lang="en-CA" sz="1400" b="0" i="1" smtClean="0">
                              <a:latin typeface="Cambria Math" panose="02040503050406030204" pitchFamily="18" charset="0"/>
                              <a:ea typeface="Cambria Math" panose="02040503050406030204" pitchFamily="18" charset="0"/>
                            </a:rPr>
                            <m:t>+</m:t>
                          </m:r>
                          <m:sSubSup>
                            <m:sSubSupPr>
                              <m:ctrlPr>
                                <a:rPr lang="en-CA" sz="1400" i="1">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𝐷</m:t>
                              </m:r>
                            </m:sub>
                            <m:sup>
                              <m:r>
                                <a:rPr lang="en-CA" sz="1400" b="0" i="1" smtClean="0">
                                  <a:latin typeface="Cambria Math" panose="02040503050406030204" pitchFamily="18" charset="0"/>
                                  <a:ea typeface="Cambria Math" panose="02040503050406030204" pitchFamily="18" charset="0"/>
                                </a:rPr>
                                <m:t>2</m:t>
                              </m:r>
                            </m:sup>
                          </m:sSubSup>
                        </m:e>
                      </m:rad>
                    </m:oMath>
                  </m:oMathPara>
                </a14:m>
                <a:endParaRPr lang="en-CA" sz="1400" dirty="0"/>
              </a:p>
            </p:txBody>
          </p:sp>
        </mc:Choice>
        <mc:Fallback>
          <p:sp>
            <p:nvSpPr>
              <p:cNvPr id="14" name="TextBox 13">
                <a:extLst>
                  <a:ext uri="{FF2B5EF4-FFF2-40B4-BE49-F238E27FC236}">
                    <a16:creationId xmlns:a16="http://schemas.microsoft.com/office/drawing/2014/main" id="{5EA7065C-802E-2B4B-0925-41CF053C1631}"/>
                  </a:ext>
                </a:extLst>
              </p:cNvPr>
              <p:cNvSpPr txBox="1">
                <a:spLocks noRot="1" noChangeAspect="1" noMove="1" noResize="1" noEditPoints="1" noAdjustHandles="1" noChangeArrowheads="1" noChangeShapeType="1" noTextEdit="1"/>
              </p:cNvSpPr>
              <p:nvPr/>
            </p:nvSpPr>
            <p:spPr>
              <a:xfrm>
                <a:off x="625200" y="889557"/>
                <a:ext cx="10941600" cy="1607941"/>
              </a:xfrm>
              <a:prstGeom prst="rect">
                <a:avLst/>
              </a:prstGeom>
              <a:blipFill>
                <a:blip r:embed="rId6"/>
                <a:stretch>
                  <a:fillRect l="-167" t="-758"/>
                </a:stretch>
              </a:blipFill>
            </p:spPr>
            <p:txBody>
              <a:bodyPr/>
              <a:lstStyle/>
              <a:p>
                <a:r>
                  <a:rPr lang="en-CA">
                    <a:noFill/>
                  </a:rPr>
                  <a:t> </a:t>
                </a:r>
              </a:p>
            </p:txBody>
          </p:sp>
        </mc:Fallback>
      </mc:AlternateContent>
    </p:spTree>
    <p:extLst>
      <p:ext uri="{BB962C8B-B14F-4D97-AF65-F5344CB8AC3E}">
        <p14:creationId xmlns:p14="http://schemas.microsoft.com/office/powerpoint/2010/main" val="365028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11</a:t>
            </a:r>
          </a:p>
        </p:txBody>
      </p:sp>
      <p:grpSp>
        <p:nvGrpSpPr>
          <p:cNvPr id="10" name="Group 9">
            <a:extLst>
              <a:ext uri="{FF2B5EF4-FFF2-40B4-BE49-F238E27FC236}">
                <a16:creationId xmlns:a16="http://schemas.microsoft.com/office/drawing/2014/main" id="{EA335B16-5426-F781-0D0A-87377A4EE9DC}"/>
              </a:ext>
            </a:extLst>
          </p:cNvPr>
          <p:cNvGrpSpPr/>
          <p:nvPr/>
        </p:nvGrpSpPr>
        <p:grpSpPr>
          <a:xfrm>
            <a:off x="337348" y="2166691"/>
            <a:ext cx="11517304" cy="3604698"/>
            <a:chOff x="176805" y="1941402"/>
            <a:chExt cx="11517304" cy="3604698"/>
          </a:xfrm>
        </p:grpSpPr>
        <p:pic>
          <p:nvPicPr>
            <p:cNvPr id="13" name="Picture 12">
              <a:extLst>
                <a:ext uri="{FF2B5EF4-FFF2-40B4-BE49-F238E27FC236}">
                  <a16:creationId xmlns:a16="http://schemas.microsoft.com/office/drawing/2014/main" id="{F0D315F1-1B97-E37D-7B71-9AB092260F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05" y="1941402"/>
              <a:ext cx="6007830" cy="3604698"/>
            </a:xfrm>
            <a:prstGeom prst="rect">
              <a:avLst/>
            </a:prstGeom>
          </p:spPr>
        </p:pic>
        <p:pic>
          <p:nvPicPr>
            <p:cNvPr id="8" name="Picture 7">
              <a:extLst>
                <a:ext uri="{FF2B5EF4-FFF2-40B4-BE49-F238E27FC236}">
                  <a16:creationId xmlns:a16="http://schemas.microsoft.com/office/drawing/2014/main" id="{5FFC8F44-C9AE-8253-1A14-801CDE80EC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86279" y="1941402"/>
              <a:ext cx="6007830" cy="3604697"/>
            </a:xfrm>
            <a:prstGeom prst="rect">
              <a:avLst/>
            </a:prstGeom>
          </p:spPr>
        </p:pic>
      </p:grpSp>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1600438"/>
          </a:xfrm>
          <a:prstGeom prst="rect">
            <a:avLst/>
          </a:prstGeom>
          <a:noFill/>
        </p:spPr>
        <p:txBody>
          <a:bodyPr wrap="square" rtlCol="0">
            <a:spAutoFit/>
          </a:bodyPr>
          <a:lstStyle/>
          <a:p>
            <a:pPr algn="just"/>
            <a:r>
              <a:rPr lang="en-CA" sz="1400" dirty="0"/>
              <a:t>Undesirable outcomes are seen across all setpoints for both SRQs. The validation uncertainty is seen to be larger than the comparison error for all setpoints. For the pre-stall setpoints, this can mostly be attributed to lack of rigor on the part of the experimentalist (in reality, it is due to the arbitrarily chosen, hyper-conservative, normal distribution of the input parameters. For example, in hindsight, </a:t>
            </a:r>
            <a:r>
              <a:rPr lang="el-GR" sz="1400" dirty="0"/>
              <a:t>σ</a:t>
            </a:r>
            <a:r>
              <a:rPr lang="en-US" sz="1400" dirty="0"/>
              <a:t> = 0.75° for angle of attack is very extreme</a:t>
            </a:r>
            <a:r>
              <a:rPr lang="en-CA" sz="1400" dirty="0"/>
              <a:t>). This would have been prevented however, if the Ladson 1988 experimental text contained explicit uncertainties for their experiments’ inputs.  For the post-stall setpoints, the large uncertainty can be mostly attributed to numerical uncertainty, where stall is not seen to be captured the same way across grid sizes, leading to an observed order of convergence which greatly differs from the formal order of the utilized Roe scheme.</a:t>
            </a:r>
          </a:p>
          <a:p>
            <a:pPr algn="just"/>
            <a:endParaRPr lang="en-CA" sz="1400" dirty="0"/>
          </a:p>
        </p:txBody>
      </p:sp>
    </p:spTree>
    <p:extLst>
      <p:ext uri="{BB962C8B-B14F-4D97-AF65-F5344CB8AC3E}">
        <p14:creationId xmlns:p14="http://schemas.microsoft.com/office/powerpoint/2010/main" val="294323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12</a:t>
            </a:r>
          </a:p>
        </p:txBody>
      </p:sp>
      <p:grpSp>
        <p:nvGrpSpPr>
          <p:cNvPr id="10" name="Group 9">
            <a:extLst>
              <a:ext uri="{FF2B5EF4-FFF2-40B4-BE49-F238E27FC236}">
                <a16:creationId xmlns:a16="http://schemas.microsoft.com/office/drawing/2014/main" id="{EA335B16-5426-F781-0D0A-87377A4EE9DC}"/>
              </a:ext>
            </a:extLst>
          </p:cNvPr>
          <p:cNvGrpSpPr/>
          <p:nvPr/>
        </p:nvGrpSpPr>
        <p:grpSpPr>
          <a:xfrm>
            <a:off x="337348" y="2166691"/>
            <a:ext cx="11517304" cy="3604698"/>
            <a:chOff x="176805" y="1941402"/>
            <a:chExt cx="11517304" cy="3604698"/>
          </a:xfrm>
        </p:grpSpPr>
        <p:pic>
          <p:nvPicPr>
            <p:cNvPr id="13" name="Picture 12">
              <a:extLst>
                <a:ext uri="{FF2B5EF4-FFF2-40B4-BE49-F238E27FC236}">
                  <a16:creationId xmlns:a16="http://schemas.microsoft.com/office/drawing/2014/main" id="{F0D315F1-1B97-E37D-7B71-9AB092260F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05" y="1941402"/>
              <a:ext cx="6007830" cy="3604698"/>
            </a:xfrm>
            <a:prstGeom prst="rect">
              <a:avLst/>
            </a:prstGeom>
          </p:spPr>
        </p:pic>
        <p:pic>
          <p:nvPicPr>
            <p:cNvPr id="8" name="Picture 7">
              <a:extLst>
                <a:ext uri="{FF2B5EF4-FFF2-40B4-BE49-F238E27FC236}">
                  <a16:creationId xmlns:a16="http://schemas.microsoft.com/office/drawing/2014/main" id="{5FFC8F44-C9AE-8253-1A14-801CDE80EC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86279" y="1941402"/>
              <a:ext cx="6007830" cy="3604697"/>
            </a:xfrm>
            <a:prstGeom prst="rect">
              <a:avLst/>
            </a:prstGeom>
          </p:spPr>
        </p:pic>
      </p:grpSp>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1384995"/>
          </a:xfrm>
          <a:prstGeom prst="rect">
            <a:avLst/>
          </a:prstGeom>
          <a:noFill/>
        </p:spPr>
        <p:txBody>
          <a:bodyPr wrap="square" rtlCol="0">
            <a:spAutoFit/>
          </a:bodyPr>
          <a:lstStyle/>
          <a:p>
            <a:pPr algn="just"/>
            <a:r>
              <a:rPr lang="en-US" sz="1400" dirty="0"/>
              <a:t>While inconclusive, valuable information can still be extracted from the validation procedure. For certain </a:t>
            </a:r>
            <a:r>
              <a:rPr lang="en-US" sz="1400" b="1" dirty="0">
                <a:solidFill>
                  <a:schemeClr val="accent6"/>
                </a:solidFill>
              </a:rPr>
              <a:t>setpoints</a:t>
            </a:r>
            <a:r>
              <a:rPr lang="en-US" sz="1400" dirty="0"/>
              <a:t>, the sign of the model error can almost be inferred, where E is almost larger than </a:t>
            </a:r>
            <a:r>
              <a:rPr lang="en-US" sz="1400" dirty="0" err="1"/>
              <a:t>u</a:t>
            </a:r>
            <a:r>
              <a:rPr lang="en-US" sz="1400" baseline="-25000" dirty="0" err="1"/>
              <a:t>val</a:t>
            </a:r>
            <a:r>
              <a:rPr lang="en-US" sz="1400" dirty="0"/>
              <a:t>. For other </a:t>
            </a:r>
            <a:r>
              <a:rPr lang="en-US" sz="1400" b="1" dirty="0">
                <a:solidFill>
                  <a:schemeClr val="accent5"/>
                </a:solidFill>
              </a:rPr>
              <a:t>setpoints</a:t>
            </a:r>
            <a:r>
              <a:rPr lang="en-US" sz="1400" dirty="0"/>
              <a:t>, all that can be inferred is the upper limit of the magnitude of </a:t>
            </a:r>
            <a:r>
              <a:rPr lang="el-GR" sz="1400" dirty="0">
                <a:latin typeface="Times New Roman" panose="02020603050405020304" pitchFamily="18" charset="0"/>
                <a:cs typeface="Times New Roman" panose="02020603050405020304" pitchFamily="18" charset="0"/>
              </a:rPr>
              <a:t>δ</a:t>
            </a:r>
            <a:r>
              <a:rPr lang="en-US" sz="1400" baseline="-25000" dirty="0">
                <a:cs typeface="Times New Roman" panose="02020603050405020304" pitchFamily="18" charset="0"/>
              </a:rPr>
              <a:t>model</a:t>
            </a:r>
            <a:endParaRPr lang="en-CA" sz="1400" baseline="-25000" dirty="0"/>
          </a:p>
          <a:p>
            <a:pPr algn="just"/>
            <a:r>
              <a:rPr lang="en-US" sz="1400" dirty="0"/>
              <a:t>model error , given that </a:t>
            </a:r>
            <a:r>
              <a:rPr lang="en-US" sz="1400" dirty="0" err="1"/>
              <a:t>u</a:t>
            </a:r>
            <a:r>
              <a:rPr lang="en-US" sz="1400" baseline="-25000" dirty="0" err="1"/>
              <a:t>val</a:t>
            </a:r>
            <a:r>
              <a:rPr lang="en-US" sz="1400" dirty="0"/>
              <a:t> &gt;&gt; |E|. </a:t>
            </a:r>
          </a:p>
          <a:p>
            <a:pPr algn="just"/>
            <a:endParaRPr lang="en-CA" sz="1400" dirty="0"/>
          </a:p>
          <a:p>
            <a:pPr algn="just"/>
            <a:r>
              <a:rPr lang="en-CA" sz="1400" dirty="0"/>
              <a:t>The validation procedure would have a more desirable outcome if the following issues could be remedied: propagated input uncertainties with extremely large distributions and differences in capture of stall across grid sizes resulting in large numerical uncertainty.</a:t>
            </a:r>
          </a:p>
        </p:txBody>
      </p:sp>
      <p:sp>
        <p:nvSpPr>
          <p:cNvPr id="2" name="Oval 1">
            <a:extLst>
              <a:ext uri="{FF2B5EF4-FFF2-40B4-BE49-F238E27FC236}">
                <a16:creationId xmlns:a16="http://schemas.microsoft.com/office/drawing/2014/main" id="{E7895569-AD5C-C2F9-2830-79C912FBD09E}"/>
              </a:ext>
            </a:extLst>
          </p:cNvPr>
          <p:cNvSpPr/>
          <p:nvPr/>
        </p:nvSpPr>
        <p:spPr>
          <a:xfrm>
            <a:off x="3740150" y="4201583"/>
            <a:ext cx="1045633" cy="38735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Oval 2">
            <a:extLst>
              <a:ext uri="{FF2B5EF4-FFF2-40B4-BE49-F238E27FC236}">
                <a16:creationId xmlns:a16="http://schemas.microsoft.com/office/drawing/2014/main" id="{418B6698-FDE7-DFF6-1951-72B79911A3C9}"/>
              </a:ext>
            </a:extLst>
          </p:cNvPr>
          <p:cNvSpPr/>
          <p:nvPr/>
        </p:nvSpPr>
        <p:spPr>
          <a:xfrm rot="5400000">
            <a:off x="893631" y="4242860"/>
            <a:ext cx="1515536" cy="387350"/>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FED3FF5D-4875-285E-AB7F-BCDD68EEA59C}"/>
              </a:ext>
            </a:extLst>
          </p:cNvPr>
          <p:cNvSpPr/>
          <p:nvPr/>
        </p:nvSpPr>
        <p:spPr>
          <a:xfrm rot="5400000">
            <a:off x="7999021" y="3796379"/>
            <a:ext cx="1771652" cy="810407"/>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A2D9BFF7-207F-43B9-0C04-74C4407C6049}"/>
              </a:ext>
            </a:extLst>
          </p:cNvPr>
          <p:cNvSpPr/>
          <p:nvPr/>
        </p:nvSpPr>
        <p:spPr>
          <a:xfrm>
            <a:off x="6965950" y="4076700"/>
            <a:ext cx="1149350" cy="73025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FB761992-7B40-D366-54F4-D80F146E736C}"/>
              </a:ext>
            </a:extLst>
          </p:cNvPr>
          <p:cNvSpPr/>
          <p:nvPr/>
        </p:nvSpPr>
        <p:spPr>
          <a:xfrm rot="5400000">
            <a:off x="481628" y="3936808"/>
            <a:ext cx="3092211" cy="244305"/>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3653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SYNOPSIS</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13</a:t>
            </a:r>
          </a:p>
        </p:txBody>
      </p:sp>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2031325"/>
          </a:xfrm>
          <a:prstGeom prst="rect">
            <a:avLst/>
          </a:prstGeom>
          <a:noFill/>
        </p:spPr>
        <p:txBody>
          <a:bodyPr wrap="square" rtlCol="0">
            <a:spAutoFit/>
          </a:bodyPr>
          <a:lstStyle/>
          <a:p>
            <a:pPr algn="just"/>
            <a:r>
              <a:rPr lang="en-US" sz="1400" dirty="0"/>
              <a:t>Comparison error and numerical uncertainty increase in function of the setpoint angle of attack. Strangely, the input uncertainty is seen to respectively decrease and increase for </a:t>
            </a:r>
            <a:r>
              <a:rPr lang="en-US" sz="1400" i="1" dirty="0"/>
              <a:t>C</a:t>
            </a:r>
            <a:r>
              <a:rPr lang="en-US" sz="1400" i="1" baseline="-25000" dirty="0"/>
              <a:t>L</a:t>
            </a:r>
            <a:r>
              <a:rPr lang="en-US" sz="1400" dirty="0"/>
              <a:t> and </a:t>
            </a:r>
            <a:r>
              <a:rPr lang="en-US" sz="1400" i="1" dirty="0"/>
              <a:t>C</a:t>
            </a:r>
            <a:r>
              <a:rPr lang="en-US" sz="1400" i="1" baseline="-25000" dirty="0"/>
              <a:t>D</a:t>
            </a:r>
            <a:r>
              <a:rPr lang="en-US" sz="1400" dirty="0"/>
              <a:t> in function of the setpoint angle of attack. This demonstrates that the </a:t>
            </a:r>
            <a:r>
              <a:rPr lang="en-US" sz="1400" i="1" dirty="0"/>
              <a:t>C</a:t>
            </a:r>
            <a:r>
              <a:rPr lang="en-US" sz="1400" i="1" baseline="-25000" dirty="0"/>
              <a:t>D</a:t>
            </a:r>
            <a:r>
              <a:rPr lang="en-US" sz="1400" dirty="0"/>
              <a:t> SRQ is more sensitive to changes in inputs than the </a:t>
            </a:r>
            <a:r>
              <a:rPr lang="en-US" sz="1400" i="1" dirty="0"/>
              <a:t>C</a:t>
            </a:r>
            <a:r>
              <a:rPr lang="en-US" sz="1400" i="1" baseline="-25000" dirty="0"/>
              <a:t>L</a:t>
            </a:r>
            <a:r>
              <a:rPr lang="en-US" sz="1400" dirty="0"/>
              <a:t> SRQ. Overall, it is evident that the greatest source of uncertainty is numerical for both </a:t>
            </a:r>
            <a:r>
              <a:rPr lang="en-US" sz="1400" i="1" dirty="0"/>
              <a:t>C</a:t>
            </a:r>
            <a:r>
              <a:rPr lang="en-US" sz="1400" i="1" baseline="-25000" dirty="0"/>
              <a:t>L</a:t>
            </a:r>
            <a:r>
              <a:rPr lang="en-US" sz="1400" dirty="0"/>
              <a:t> and </a:t>
            </a:r>
            <a:r>
              <a:rPr lang="en-US" sz="1400" i="1" dirty="0"/>
              <a:t>C</a:t>
            </a:r>
            <a:r>
              <a:rPr lang="en-US" sz="1400" i="1" baseline="-25000" dirty="0"/>
              <a:t>D</a:t>
            </a:r>
            <a:r>
              <a:rPr lang="en-US" sz="1400" dirty="0"/>
              <a:t> SRQs.</a:t>
            </a:r>
          </a:p>
          <a:p>
            <a:pPr algn="just"/>
            <a:endParaRPr lang="en-US" sz="1400" dirty="0"/>
          </a:p>
          <a:p>
            <a:pPr algn="just"/>
            <a:r>
              <a:rPr lang="en-CA" sz="1400" dirty="0"/>
              <a:t>The usage of a 1</a:t>
            </a:r>
            <a:r>
              <a:rPr lang="en-CA" sz="1400" baseline="30000" dirty="0"/>
              <a:t>st </a:t>
            </a:r>
            <a:r>
              <a:rPr lang="en-CA" sz="1400" dirty="0"/>
              <a:t>– order spatial scheme can be a possible explanation to the large numerical uncertainty. Typically, 1</a:t>
            </a:r>
            <a:r>
              <a:rPr lang="en-CA" sz="1400" baseline="30000" dirty="0"/>
              <a:t>st </a:t>
            </a:r>
            <a:r>
              <a:rPr lang="en-CA" sz="1400" dirty="0"/>
              <a:t>– order schemes exhibit a lot of dissipation which may have caused the difficulties seen in capturing stall across grid sizes.  Conversely, 2</a:t>
            </a:r>
            <a:r>
              <a:rPr lang="en-CA" sz="1400" baseline="30000" dirty="0"/>
              <a:t>nd</a:t>
            </a:r>
            <a:r>
              <a:rPr lang="en-CA" sz="1400" dirty="0"/>
              <a:t> – order accurate schemes result in less dissipation and more dispersion, a trade-off which is beneficial in the capture of stall phenomena. The Roe + MUSCL scheme or the JST scheme would most likely lead to a lower numerical uncertainty. Nevertheless, the conducted validation procedure demonstrates that the 1</a:t>
            </a:r>
            <a:r>
              <a:rPr lang="en-CA" sz="1400" baseline="30000" dirty="0"/>
              <a:t>st</a:t>
            </a:r>
            <a:r>
              <a:rPr lang="en-CA" sz="1400" dirty="0"/>
              <a:t> – order Roe scheme cannot be relied upon with certainty within a confidence interval of 95.4% for this case’s flow conditions.</a:t>
            </a:r>
          </a:p>
        </p:txBody>
      </p:sp>
      <p:grpSp>
        <p:nvGrpSpPr>
          <p:cNvPr id="2" name="Group 1">
            <a:extLst>
              <a:ext uri="{FF2B5EF4-FFF2-40B4-BE49-F238E27FC236}">
                <a16:creationId xmlns:a16="http://schemas.microsoft.com/office/drawing/2014/main" id="{47549290-249B-4AF6-A3DB-1E84DD849279}"/>
              </a:ext>
            </a:extLst>
          </p:cNvPr>
          <p:cNvGrpSpPr>
            <a:grpSpLocks noChangeAspect="1"/>
          </p:cNvGrpSpPr>
          <p:nvPr/>
        </p:nvGrpSpPr>
        <p:grpSpPr>
          <a:xfrm>
            <a:off x="1017360" y="2905985"/>
            <a:ext cx="10157280" cy="3491972"/>
            <a:chOff x="609547" y="1975036"/>
            <a:chExt cx="10972906" cy="3772376"/>
          </a:xfrm>
        </p:grpSpPr>
        <p:grpSp>
          <p:nvGrpSpPr>
            <p:cNvPr id="18" name="Group 17">
              <a:extLst>
                <a:ext uri="{FF2B5EF4-FFF2-40B4-BE49-F238E27FC236}">
                  <a16:creationId xmlns:a16="http://schemas.microsoft.com/office/drawing/2014/main" id="{53CC4EEC-6D70-4648-D15C-F115C1712B38}"/>
                </a:ext>
              </a:extLst>
            </p:cNvPr>
            <p:cNvGrpSpPr/>
            <p:nvPr/>
          </p:nvGrpSpPr>
          <p:grpSpPr>
            <a:xfrm>
              <a:off x="609547" y="2344998"/>
              <a:ext cx="10972906" cy="3402414"/>
              <a:chOff x="255977" y="1828532"/>
              <a:chExt cx="10972906" cy="3402414"/>
            </a:xfrm>
          </p:grpSpPr>
          <p:pic>
            <p:nvPicPr>
              <p:cNvPr id="11" name="Picture 10">
                <a:extLst>
                  <a:ext uri="{FF2B5EF4-FFF2-40B4-BE49-F238E27FC236}">
                    <a16:creationId xmlns:a16="http://schemas.microsoft.com/office/drawing/2014/main" id="{A12BFEB4-5C4A-5AAE-74EF-49FE23AC6EA4}"/>
                  </a:ext>
                </a:extLst>
              </p:cNvPr>
              <p:cNvPicPr>
                <a:picLocks noChangeAspect="1"/>
              </p:cNvPicPr>
              <p:nvPr/>
            </p:nvPicPr>
            <p:blipFill rotWithShape="1">
              <a:blip r:embed="rId4"/>
              <a:srcRect/>
              <a:stretch/>
            </p:blipFill>
            <p:spPr>
              <a:xfrm>
                <a:off x="255977" y="1828532"/>
                <a:ext cx="5497195" cy="3402414"/>
              </a:xfrm>
              <a:prstGeom prst="rect">
                <a:avLst/>
              </a:prstGeom>
            </p:spPr>
          </p:pic>
          <p:pic>
            <p:nvPicPr>
              <p:cNvPr id="17" name="Picture 16">
                <a:extLst>
                  <a:ext uri="{FF2B5EF4-FFF2-40B4-BE49-F238E27FC236}">
                    <a16:creationId xmlns:a16="http://schemas.microsoft.com/office/drawing/2014/main" id="{6E4E6691-893E-D481-BD7B-96CC7F246FA9}"/>
                  </a:ext>
                </a:extLst>
              </p:cNvPr>
              <p:cNvPicPr>
                <a:picLocks noChangeAspect="1"/>
              </p:cNvPicPr>
              <p:nvPr/>
            </p:nvPicPr>
            <p:blipFill>
              <a:blip r:embed="rId5"/>
              <a:stretch>
                <a:fillRect/>
              </a:stretch>
            </p:blipFill>
            <p:spPr>
              <a:xfrm>
                <a:off x="5857874" y="1828532"/>
                <a:ext cx="5371009" cy="3115579"/>
              </a:xfrm>
              <a:prstGeom prst="rect">
                <a:avLst/>
              </a:prstGeom>
            </p:spPr>
          </p:pic>
        </p:grpSp>
        <p:sp>
          <p:nvSpPr>
            <p:cNvPr id="19" name="TextBox 18">
              <a:extLst>
                <a:ext uri="{FF2B5EF4-FFF2-40B4-BE49-F238E27FC236}">
                  <a16:creationId xmlns:a16="http://schemas.microsoft.com/office/drawing/2014/main" id="{4B4A074B-5869-81DD-9D01-C4611C1C78E2}"/>
                </a:ext>
              </a:extLst>
            </p:cNvPr>
            <p:cNvSpPr txBox="1"/>
            <p:nvPr/>
          </p:nvSpPr>
          <p:spPr>
            <a:xfrm>
              <a:off x="3133777" y="1975036"/>
              <a:ext cx="448733" cy="369332"/>
            </a:xfrm>
            <a:prstGeom prst="rect">
              <a:avLst/>
            </a:prstGeom>
            <a:noFill/>
          </p:spPr>
          <p:txBody>
            <a:bodyPr wrap="square" rtlCol="0">
              <a:spAutoFit/>
            </a:bodyPr>
            <a:lstStyle/>
            <a:p>
              <a:pPr algn="ctr"/>
              <a:r>
                <a:rPr lang="en-US" i="1" dirty="0"/>
                <a:t>C</a:t>
              </a:r>
              <a:r>
                <a:rPr lang="en-US" i="1" baseline="-25000" dirty="0"/>
                <a:t>L</a:t>
              </a:r>
              <a:endParaRPr lang="en-CA" i="1" baseline="-25000" dirty="0"/>
            </a:p>
          </p:txBody>
        </p:sp>
        <p:sp>
          <p:nvSpPr>
            <p:cNvPr id="20" name="TextBox 19">
              <a:extLst>
                <a:ext uri="{FF2B5EF4-FFF2-40B4-BE49-F238E27FC236}">
                  <a16:creationId xmlns:a16="http://schemas.microsoft.com/office/drawing/2014/main" id="{682EBE4E-3627-C353-35C3-DC3016085866}"/>
                </a:ext>
              </a:extLst>
            </p:cNvPr>
            <p:cNvSpPr txBox="1"/>
            <p:nvPr/>
          </p:nvSpPr>
          <p:spPr>
            <a:xfrm>
              <a:off x="8672581" y="1975036"/>
              <a:ext cx="448733" cy="369332"/>
            </a:xfrm>
            <a:prstGeom prst="rect">
              <a:avLst/>
            </a:prstGeom>
            <a:noFill/>
          </p:spPr>
          <p:txBody>
            <a:bodyPr wrap="square" rtlCol="0">
              <a:spAutoFit/>
            </a:bodyPr>
            <a:lstStyle/>
            <a:p>
              <a:pPr algn="ctr"/>
              <a:r>
                <a:rPr lang="en-US" i="1" dirty="0"/>
                <a:t>C</a:t>
              </a:r>
              <a:r>
                <a:rPr lang="en-US" i="1" baseline="-25000" dirty="0"/>
                <a:t>D</a:t>
              </a:r>
              <a:endParaRPr lang="en-CA" i="1" baseline="-25000" dirty="0"/>
            </a:p>
          </p:txBody>
        </p:sp>
      </p:grpSp>
    </p:spTree>
    <p:extLst>
      <p:ext uri="{BB962C8B-B14F-4D97-AF65-F5344CB8AC3E}">
        <p14:creationId xmlns:p14="http://schemas.microsoft.com/office/powerpoint/2010/main" val="2215488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4379-72C4-FC45-BE8D-A9904D7DFFCF}"/>
              </a:ext>
            </a:extLst>
          </p:cNvPr>
          <p:cNvSpPr>
            <a:spLocks noGrp="1"/>
          </p:cNvSpPr>
          <p:nvPr>
            <p:ph type="title"/>
          </p:nvPr>
        </p:nvSpPr>
        <p:spPr>
          <a:xfrm>
            <a:off x="850173" y="2533558"/>
            <a:ext cx="10449198" cy="1542053"/>
          </a:xfrm>
        </p:spPr>
        <p:txBody>
          <a:bodyPr>
            <a:normAutofit/>
          </a:bodyPr>
          <a:lstStyle/>
          <a:p>
            <a:pPr algn="ctr"/>
            <a:r>
              <a:rPr lang="en-US" sz="6000" b="1">
                <a:latin typeface="Bell Gothic Std Black" panose="020B0706020202040204" pitchFamily="34" charset="0"/>
              </a:rPr>
              <a:t>THANK YOU!</a:t>
            </a:r>
            <a:endParaRPr lang="en-US" sz="6000">
              <a:latin typeface="Bell Gothic Std Black" panose="020B0706020202040204" pitchFamily="34" charset="0"/>
            </a:endParaRPr>
          </a:p>
        </p:txBody>
      </p:sp>
      <p:pic>
        <p:nvPicPr>
          <p:cNvPr id="4" name="Picture 3" descr="A black sign with white text&#10;&#10;Description automatically generated">
            <a:extLst>
              <a:ext uri="{FF2B5EF4-FFF2-40B4-BE49-F238E27FC236}">
                <a16:creationId xmlns:a16="http://schemas.microsoft.com/office/drawing/2014/main" id="{DF213897-CB8E-FE6D-76E0-820E051C2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700" y="6003985"/>
            <a:ext cx="3754300" cy="854015"/>
          </a:xfrm>
          <a:prstGeom prst="rect">
            <a:avLst/>
          </a:prstGeom>
        </p:spPr>
      </p:pic>
    </p:spTree>
    <p:extLst>
      <p:ext uri="{BB962C8B-B14F-4D97-AF65-F5344CB8AC3E}">
        <p14:creationId xmlns:p14="http://schemas.microsoft.com/office/powerpoint/2010/main" val="9109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latin typeface="Bell Gothic Std Black"/>
              </a:rPr>
              <a:t>CODE VERIFICATION : CONVERGENCE ANALYSIS</a:t>
            </a:r>
            <a:endParaRPr lang="en-US"/>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2" name="Slide Number Placeholder 1">
            <a:extLst>
              <a:ext uri="{FF2B5EF4-FFF2-40B4-BE49-F238E27FC236}">
                <a16:creationId xmlns:a16="http://schemas.microsoft.com/office/drawing/2014/main" id="{95D8C516-935A-2B81-B3CD-4BD0E89A6AEC}"/>
              </a:ext>
            </a:extLst>
          </p:cNvPr>
          <p:cNvSpPr>
            <a:spLocks noGrp="1"/>
          </p:cNvSpPr>
          <p:nvPr>
            <p:ph type="sldNum" sz="quarter" idx="12"/>
          </p:nvPr>
        </p:nvSpPr>
        <p:spPr/>
        <p:txBody>
          <a:bodyPr/>
          <a:lstStyle/>
          <a:p>
            <a:r>
              <a:rPr lang="en-CA"/>
              <a:t>3</a:t>
            </a:r>
          </a:p>
        </p:txBody>
      </p:sp>
      <p:pic>
        <p:nvPicPr>
          <p:cNvPr id="5" name="Picture 4">
            <a:extLst>
              <a:ext uri="{FF2B5EF4-FFF2-40B4-BE49-F238E27FC236}">
                <a16:creationId xmlns:a16="http://schemas.microsoft.com/office/drawing/2014/main" id="{0F12D604-8491-9747-074F-E4EB85505682}"/>
              </a:ext>
            </a:extLst>
          </p:cNvPr>
          <p:cNvPicPr>
            <a:picLocks noChangeAspect="1"/>
          </p:cNvPicPr>
          <p:nvPr/>
        </p:nvPicPr>
        <p:blipFill>
          <a:blip r:embed="rId4"/>
          <a:stretch>
            <a:fillRect/>
          </a:stretch>
        </p:blipFill>
        <p:spPr>
          <a:xfrm>
            <a:off x="3362325" y="3139409"/>
            <a:ext cx="5467350" cy="3500868"/>
          </a:xfrm>
          <a:prstGeom prst="rect">
            <a:avLst/>
          </a:prstGeom>
        </p:spPr>
      </p:pic>
      <p:sp>
        <p:nvSpPr>
          <p:cNvPr id="6" name="TextBox 5">
            <a:extLst>
              <a:ext uri="{FF2B5EF4-FFF2-40B4-BE49-F238E27FC236}">
                <a16:creationId xmlns:a16="http://schemas.microsoft.com/office/drawing/2014/main" id="{1306D284-C50D-9918-69F7-EF196FAADD88}"/>
              </a:ext>
            </a:extLst>
          </p:cNvPr>
          <p:cNvSpPr txBox="1"/>
          <p:nvPr/>
        </p:nvSpPr>
        <p:spPr>
          <a:xfrm>
            <a:off x="625200" y="892640"/>
            <a:ext cx="10941600" cy="2246769"/>
          </a:xfrm>
          <a:prstGeom prst="rect">
            <a:avLst/>
          </a:prstGeom>
          <a:noFill/>
        </p:spPr>
        <p:txBody>
          <a:bodyPr wrap="square" rtlCol="0">
            <a:spAutoFit/>
          </a:bodyPr>
          <a:lstStyle/>
          <a:p>
            <a:pPr algn="just"/>
            <a:r>
              <a:rPr lang="en-CA" sz="1400" dirty="0">
                <a:solidFill>
                  <a:srgbClr val="000000"/>
                </a:solidFill>
                <a:ea typeface="+mn-lt"/>
                <a:cs typeface="+mn-lt"/>
              </a:rPr>
              <a:t>Furthermore, to ensure the correctness of the numerical implementation through the code, we have plotted a convergence behaviour of the numerical simulation performed for different error norms as the mesh size decreases. This plot helps us in analysing how the errors decrease with mesh refinement as shown below. From the plot we can observe that for: </a:t>
            </a:r>
          </a:p>
          <a:p>
            <a:pPr algn="just"/>
            <a:endParaRPr lang="en-CA" sz="1400" dirty="0">
              <a:latin typeface="Calibri"/>
              <a:ea typeface="Calibri"/>
              <a:cs typeface="Calibri"/>
            </a:endParaRPr>
          </a:p>
          <a:p>
            <a:pPr algn="ctr"/>
            <a:r>
              <a:rPr lang="en-CA" sz="1400" b="1" i="1" dirty="0">
                <a:ea typeface="+mn-lt"/>
                <a:cs typeface="+mn-lt"/>
              </a:rPr>
              <a:t>L</a:t>
            </a:r>
            <a:r>
              <a:rPr lang="en-CA" sz="1400" b="1" i="1" baseline="-25000" dirty="0">
                <a:ea typeface="+mn-lt"/>
                <a:cs typeface="+mn-lt"/>
              </a:rPr>
              <a:t>1</a:t>
            </a:r>
            <a:r>
              <a:rPr lang="en-CA" sz="1400" b="1" i="1" dirty="0">
                <a:ea typeface="+mn-lt"/>
                <a:cs typeface="+mn-lt"/>
              </a:rPr>
              <a:t> - error –</a:t>
            </a:r>
            <a:r>
              <a:rPr lang="en-CA" sz="1400" i="1" dirty="0">
                <a:ea typeface="+mn-lt"/>
                <a:cs typeface="+mn-lt"/>
              </a:rPr>
              <a:t> 1.4466 order of convergence</a:t>
            </a:r>
          </a:p>
          <a:p>
            <a:pPr algn="ctr"/>
            <a:r>
              <a:rPr lang="en-CA" sz="1400" b="1" i="1" dirty="0">
                <a:ea typeface="+mn-lt"/>
                <a:cs typeface="+mn-lt"/>
              </a:rPr>
              <a:t>L</a:t>
            </a:r>
            <a:r>
              <a:rPr lang="en-CA" sz="1400" b="1" i="1" baseline="-25000" dirty="0">
                <a:ea typeface="+mn-lt"/>
                <a:cs typeface="+mn-lt"/>
              </a:rPr>
              <a:t>2</a:t>
            </a:r>
            <a:r>
              <a:rPr lang="en-CA" sz="1400" b="1" i="1" dirty="0">
                <a:ea typeface="+mn-lt"/>
                <a:cs typeface="+mn-lt"/>
              </a:rPr>
              <a:t> - error –</a:t>
            </a:r>
            <a:r>
              <a:rPr lang="en-CA" sz="1400" i="1" dirty="0">
                <a:ea typeface="+mn-lt"/>
                <a:cs typeface="+mn-lt"/>
              </a:rPr>
              <a:t> 1.6388 order of convergence</a:t>
            </a:r>
          </a:p>
          <a:p>
            <a:pPr algn="ctr"/>
            <a:r>
              <a:rPr lang="en-CA" sz="1400" b="1" i="1" dirty="0" err="1">
                <a:ea typeface="+mn-lt"/>
                <a:cs typeface="+mn-lt"/>
              </a:rPr>
              <a:t>L</a:t>
            </a:r>
            <a:r>
              <a:rPr lang="en-CA" sz="1400" b="1" i="1" baseline="-25000" dirty="0" err="1">
                <a:ea typeface="+mn-lt"/>
                <a:cs typeface="+mn-lt"/>
              </a:rPr>
              <a:t>inf</a:t>
            </a:r>
            <a:r>
              <a:rPr lang="en-CA" sz="1400" b="1" i="1" dirty="0">
                <a:ea typeface="+mn-lt"/>
                <a:cs typeface="+mn-lt"/>
              </a:rPr>
              <a:t> - error –</a:t>
            </a:r>
            <a:r>
              <a:rPr lang="en-CA" sz="1400" i="1" dirty="0">
                <a:ea typeface="+mn-lt"/>
                <a:cs typeface="+mn-lt"/>
              </a:rPr>
              <a:t> 1.9582 order of convergence</a:t>
            </a:r>
          </a:p>
          <a:p>
            <a:pPr algn="ctr"/>
            <a:endParaRPr lang="en-CA" sz="1400" i="1" dirty="0">
              <a:ea typeface="Calibri"/>
              <a:cs typeface="Calibri"/>
            </a:endParaRPr>
          </a:p>
          <a:p>
            <a:r>
              <a:rPr lang="en-CA" sz="1400" dirty="0">
                <a:ea typeface="Calibri"/>
                <a:cs typeface="Calibri"/>
              </a:rPr>
              <a:t>The L2 norm error was used for the calculation of observed order of convergence. We can observe the trend of an order of convergence of 1, which is in agreement with the observed order of convergence calculated, and the formal order of convergence observed. </a:t>
            </a:r>
            <a:endParaRPr lang="en-CA" sz="1400" i="1" dirty="0">
              <a:ea typeface="Calibri"/>
              <a:cs typeface="Calibri"/>
            </a:endParaRPr>
          </a:p>
        </p:txBody>
      </p:sp>
    </p:spTree>
    <p:extLst>
      <p:ext uri="{BB962C8B-B14F-4D97-AF65-F5344CB8AC3E}">
        <p14:creationId xmlns:p14="http://schemas.microsoft.com/office/powerpoint/2010/main" val="389750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63B4333-E1D2-91C0-E6F3-34C8FF22569E}"/>
            </a:ext>
          </a:extLst>
        </p:cNvPr>
        <p:cNvGrpSpPr/>
        <p:nvPr/>
      </p:nvGrpSpPr>
      <p:grpSpPr>
        <a:xfrm>
          <a:off x="0" y="0"/>
          <a:ext cx="0" cy="0"/>
          <a:chOff x="0" y="0"/>
          <a:chExt cx="0" cy="0"/>
        </a:xfrm>
      </p:grpSpPr>
      <p:grpSp>
        <p:nvGrpSpPr>
          <p:cNvPr id="81" name="Group 80">
            <a:extLst>
              <a:ext uri="{FF2B5EF4-FFF2-40B4-BE49-F238E27FC236}">
                <a16:creationId xmlns:a16="http://schemas.microsoft.com/office/drawing/2014/main" id="{6AE83BF8-F8EC-434F-629B-8728B62FD1EA}"/>
              </a:ext>
            </a:extLst>
          </p:cNvPr>
          <p:cNvGrpSpPr>
            <a:grpSpLocks noChangeAspect="1"/>
          </p:cNvGrpSpPr>
          <p:nvPr/>
        </p:nvGrpSpPr>
        <p:grpSpPr>
          <a:xfrm>
            <a:off x="3506026" y="2708405"/>
            <a:ext cx="5167901" cy="3875928"/>
            <a:chOff x="2438392" y="685794"/>
            <a:chExt cx="7315215" cy="5486411"/>
          </a:xfrm>
        </p:grpSpPr>
        <p:pic>
          <p:nvPicPr>
            <p:cNvPr id="4" name="Picture 3" descr="A graph of a number of numbers&#10;&#10;Description automatically generated">
              <a:extLst>
                <a:ext uri="{FF2B5EF4-FFF2-40B4-BE49-F238E27FC236}">
                  <a16:creationId xmlns:a16="http://schemas.microsoft.com/office/drawing/2014/main" id="{DE882B76-6AAB-C637-0598-A8C0B80E2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2" y="685794"/>
              <a:ext cx="7315215" cy="5486411"/>
            </a:xfrm>
            <a:prstGeom prst="rect">
              <a:avLst/>
            </a:prstGeom>
          </p:spPr>
        </p:pic>
        <p:cxnSp>
          <p:nvCxnSpPr>
            <p:cNvPr id="11" name="Straight Connector 10">
              <a:extLst>
                <a:ext uri="{FF2B5EF4-FFF2-40B4-BE49-F238E27FC236}">
                  <a16:creationId xmlns:a16="http://schemas.microsoft.com/office/drawing/2014/main" id="{2E69725D-E483-BD58-9ED0-67A8AF0F466A}"/>
                </a:ext>
              </a:extLst>
            </p:cNvPr>
            <p:cNvCxnSpPr>
              <a:cxnSpLocks/>
              <a:stCxn id="9" idx="0"/>
            </p:cNvCxnSpPr>
            <p:nvPr/>
          </p:nvCxnSpPr>
          <p:spPr>
            <a:xfrm flipV="1">
              <a:off x="5794714" y="2969057"/>
              <a:ext cx="0" cy="673342"/>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1F45F1A8-9B79-A8DE-325F-D04FD1090B24}"/>
                </a:ext>
              </a:extLst>
            </p:cNvPr>
            <p:cNvCxnSpPr>
              <a:cxnSpLocks/>
            </p:cNvCxnSpPr>
            <p:nvPr/>
          </p:nvCxnSpPr>
          <p:spPr>
            <a:xfrm flipV="1">
              <a:off x="5794714" y="3687570"/>
              <a:ext cx="0" cy="599112"/>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602CB1C-4A91-D354-F494-A0AEE03440CC}"/>
                </a:ext>
              </a:extLst>
            </p:cNvPr>
            <p:cNvCxnSpPr>
              <a:cxnSpLocks/>
            </p:cNvCxnSpPr>
            <p:nvPr/>
          </p:nvCxnSpPr>
          <p:spPr>
            <a:xfrm>
              <a:off x="5794714" y="2969057"/>
              <a:ext cx="346456"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C670B8A6-C053-4910-DA2F-AC13202D8CA4}"/>
                </a:ext>
              </a:extLst>
            </p:cNvPr>
            <p:cNvCxnSpPr>
              <a:cxnSpLocks/>
            </p:cNvCxnSpPr>
            <p:nvPr/>
          </p:nvCxnSpPr>
          <p:spPr>
            <a:xfrm flipV="1">
              <a:off x="7455239" y="2333503"/>
              <a:ext cx="0" cy="211859"/>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D288C28F-B6C1-5615-0F06-90FA74E14BCB}"/>
                </a:ext>
              </a:extLst>
            </p:cNvPr>
            <p:cNvCxnSpPr>
              <a:cxnSpLocks/>
            </p:cNvCxnSpPr>
            <p:nvPr/>
          </p:nvCxnSpPr>
          <p:spPr>
            <a:xfrm>
              <a:off x="7455239" y="2080033"/>
              <a:ext cx="225086"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35773931-4D5F-4D6A-1CA6-F815DEE5E9E0}"/>
                </a:ext>
              </a:extLst>
            </p:cNvPr>
            <p:cNvCxnSpPr>
              <a:cxnSpLocks/>
            </p:cNvCxnSpPr>
            <p:nvPr/>
          </p:nvCxnSpPr>
          <p:spPr>
            <a:xfrm>
              <a:off x="7281333" y="2545362"/>
              <a:ext cx="173906"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DF3235E-2FE1-52E2-7BBD-A5AC44CCF640}"/>
                </a:ext>
              </a:extLst>
            </p:cNvPr>
            <p:cNvCxnSpPr>
              <a:cxnSpLocks/>
            </p:cNvCxnSpPr>
            <p:nvPr/>
          </p:nvCxnSpPr>
          <p:spPr>
            <a:xfrm flipV="1">
              <a:off x="7455239" y="2080033"/>
              <a:ext cx="0" cy="241492"/>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6" name="Straight Connector 55">
              <a:extLst>
                <a:ext uri="{FF2B5EF4-FFF2-40B4-BE49-F238E27FC236}">
                  <a16:creationId xmlns:a16="http://schemas.microsoft.com/office/drawing/2014/main" id="{FA2FDB49-F874-5759-AEBC-AACAD0DE8945}"/>
                </a:ext>
              </a:extLst>
            </p:cNvPr>
            <p:cNvCxnSpPr>
              <a:cxnSpLocks/>
            </p:cNvCxnSpPr>
            <p:nvPr/>
          </p:nvCxnSpPr>
          <p:spPr>
            <a:xfrm flipV="1">
              <a:off x="6367698" y="3333722"/>
              <a:ext cx="0" cy="35384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59" name="Straight Connector 58">
              <a:extLst>
                <a:ext uri="{FF2B5EF4-FFF2-40B4-BE49-F238E27FC236}">
                  <a16:creationId xmlns:a16="http://schemas.microsoft.com/office/drawing/2014/main" id="{D64216C9-DA38-B0F5-D316-1806620D456D}"/>
                </a:ext>
              </a:extLst>
            </p:cNvPr>
            <p:cNvCxnSpPr>
              <a:cxnSpLocks/>
            </p:cNvCxnSpPr>
            <p:nvPr/>
          </p:nvCxnSpPr>
          <p:spPr>
            <a:xfrm flipV="1">
              <a:off x="6367698" y="2321525"/>
              <a:ext cx="0" cy="98420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75" name="Straight Connector 74">
              <a:extLst>
                <a:ext uri="{FF2B5EF4-FFF2-40B4-BE49-F238E27FC236}">
                  <a16:creationId xmlns:a16="http://schemas.microsoft.com/office/drawing/2014/main" id="{9737E3F1-0152-22A9-810E-FFF9A770384C}"/>
                </a:ext>
              </a:extLst>
            </p:cNvPr>
            <p:cNvCxnSpPr>
              <a:cxnSpLocks/>
            </p:cNvCxnSpPr>
            <p:nvPr/>
          </p:nvCxnSpPr>
          <p:spPr>
            <a:xfrm>
              <a:off x="5806016" y="3687570"/>
              <a:ext cx="561682"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Oval 8">
              <a:extLst>
                <a:ext uri="{FF2B5EF4-FFF2-40B4-BE49-F238E27FC236}">
                  <a16:creationId xmlns:a16="http://schemas.microsoft.com/office/drawing/2014/main" id="{C885437E-E218-44A2-70BC-4DA03F5F415E}"/>
                </a:ext>
              </a:extLst>
            </p:cNvPr>
            <p:cNvSpPr>
              <a:spLocks noChangeAspect="1"/>
            </p:cNvSpPr>
            <p:nvPr/>
          </p:nvSpPr>
          <p:spPr>
            <a:xfrm>
              <a:off x="5749543" y="3642399"/>
              <a:ext cx="90342" cy="90342"/>
            </a:xfrm>
            <a:prstGeom prst="ellipse">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8F82481B-58EA-A5D4-AC9B-C992337B9152}"/>
                </a:ext>
              </a:extLst>
            </p:cNvPr>
            <p:cNvSpPr>
              <a:spLocks noChangeAspect="1"/>
            </p:cNvSpPr>
            <p:nvPr/>
          </p:nvSpPr>
          <p:spPr>
            <a:xfrm>
              <a:off x="6322527" y="3272505"/>
              <a:ext cx="90342" cy="9034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p>
          </p:txBody>
        </p:sp>
        <p:cxnSp>
          <p:nvCxnSpPr>
            <p:cNvPr id="61" name="Straight Connector 60">
              <a:extLst>
                <a:ext uri="{FF2B5EF4-FFF2-40B4-BE49-F238E27FC236}">
                  <a16:creationId xmlns:a16="http://schemas.microsoft.com/office/drawing/2014/main" id="{558F45C3-610B-6DDB-030C-925B8C73B0E0}"/>
                </a:ext>
              </a:extLst>
            </p:cNvPr>
            <p:cNvCxnSpPr>
              <a:cxnSpLocks/>
            </p:cNvCxnSpPr>
            <p:nvPr/>
          </p:nvCxnSpPr>
          <p:spPr>
            <a:xfrm>
              <a:off x="6367698" y="2318135"/>
              <a:ext cx="1087541" cy="15368"/>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Oval 20">
              <a:extLst>
                <a:ext uri="{FF2B5EF4-FFF2-40B4-BE49-F238E27FC236}">
                  <a16:creationId xmlns:a16="http://schemas.microsoft.com/office/drawing/2014/main" id="{C147F463-D1ED-32C4-FFEB-897CF032BEAE}"/>
                </a:ext>
              </a:extLst>
            </p:cNvPr>
            <p:cNvSpPr>
              <a:spLocks noChangeAspect="1"/>
            </p:cNvSpPr>
            <p:nvPr/>
          </p:nvSpPr>
          <p:spPr>
            <a:xfrm>
              <a:off x="7410068" y="2288332"/>
              <a:ext cx="90342" cy="9034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8" name="Straight Connector 77">
              <a:extLst>
                <a:ext uri="{FF2B5EF4-FFF2-40B4-BE49-F238E27FC236}">
                  <a16:creationId xmlns:a16="http://schemas.microsoft.com/office/drawing/2014/main" id="{3E2CF649-44E9-EB17-790B-30573E784D48}"/>
                </a:ext>
              </a:extLst>
            </p:cNvPr>
            <p:cNvCxnSpPr>
              <a:cxnSpLocks/>
            </p:cNvCxnSpPr>
            <p:nvPr/>
          </p:nvCxnSpPr>
          <p:spPr>
            <a:xfrm>
              <a:off x="5459560" y="4286682"/>
              <a:ext cx="346456"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8" name="Title 1">
            <a:extLst>
              <a:ext uri="{FF2B5EF4-FFF2-40B4-BE49-F238E27FC236}">
                <a16:creationId xmlns:a16="http://schemas.microsoft.com/office/drawing/2014/main" id="{23B96702-00FB-6B8B-A074-DBE90AE0346A}"/>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INPUT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input</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sp>
        <p:nvSpPr>
          <p:cNvPr id="37" name="Slide Number Placeholder 36">
            <a:extLst>
              <a:ext uri="{FF2B5EF4-FFF2-40B4-BE49-F238E27FC236}">
                <a16:creationId xmlns:a16="http://schemas.microsoft.com/office/drawing/2014/main" id="{A5477E45-99E6-BA7B-60BB-67992380AD93}"/>
              </a:ext>
            </a:extLst>
          </p:cNvPr>
          <p:cNvSpPr>
            <a:spLocks noGrp="1"/>
          </p:cNvSpPr>
          <p:nvPr>
            <p:ph type="sldNum" sz="quarter" idx="12"/>
          </p:nvPr>
        </p:nvSpPr>
        <p:spPr/>
        <p:txBody>
          <a:bodyPr/>
          <a:lstStyle/>
          <a:p>
            <a:fld id="{39C1223B-8CCF-4977-9E71-76A2BF368F2A}" type="slidenum">
              <a:rPr lang="en-CA" smtClean="0"/>
              <a:t>17</a:t>
            </a:fld>
            <a:endParaRPr lang="en-CA"/>
          </a:p>
        </p:txBody>
      </p:sp>
      <p:pic>
        <p:nvPicPr>
          <p:cNvPr id="49" name="Picture 48" descr="A logo with a bee in a gear&#10;&#10;Description automatically generated">
            <a:extLst>
              <a:ext uri="{FF2B5EF4-FFF2-40B4-BE49-F238E27FC236}">
                <a16:creationId xmlns:a16="http://schemas.microsoft.com/office/drawing/2014/main" id="{BEEAEC62-5BE5-0F44-6BEB-1F26881A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5804702-F577-EF7E-CE1D-AF6C59786E44}"/>
                  </a:ext>
                </a:extLst>
              </p:cNvPr>
              <p:cNvSpPr txBox="1"/>
              <p:nvPr/>
            </p:nvSpPr>
            <p:spPr>
              <a:xfrm>
                <a:off x="619177" y="873066"/>
                <a:ext cx="10941600" cy="2063322"/>
              </a:xfrm>
              <a:prstGeom prst="rect">
                <a:avLst/>
              </a:prstGeom>
              <a:noFill/>
            </p:spPr>
            <p:txBody>
              <a:bodyPr wrap="square" rtlCol="0">
                <a:spAutoFit/>
              </a:bodyPr>
              <a:lstStyle/>
              <a:p>
                <a:pPr algn="just"/>
                <a:r>
                  <a:rPr lang="en-CA" sz="1400" dirty="0"/>
                  <a:t>The result of the MCS are mixed aleatory-epistemic distributions given that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r>
                  <a:rPr lang="en-CA" sz="1400" dirty="0"/>
                  <a:t>. Given the nature of the distributions, a conservative approach is taken to the determination of the input uncertainty for each setpoint. The nominal experimental value for Reynolds number is </a:t>
                </a:r>
                <a:r>
                  <a:rPr lang="en-CA" sz="1400" i="1" dirty="0"/>
                  <a:t>Re</a:t>
                </a:r>
                <a:r>
                  <a:rPr lang="en-CA" sz="1400" dirty="0"/>
                  <a:t> =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For each angle of attack setpoint, a MCS with 60 samples is conducted for </a:t>
                </a:r>
                <a:r>
                  <a:rPr lang="en-CA" sz="1400" i="1" dirty="0"/>
                  <a:t>Re</a:t>
                </a:r>
                <a:r>
                  <a:rPr lang="en-CA" sz="1400" dirty="0"/>
                  <a:t> = 5.591</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and 6.725</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Across the 18 measured setpoints, 3240 simulations were conducted in total. The SRQ mean is taken from the </a:t>
                </a:r>
                <a:r>
                  <a:rPr lang="en-CA" sz="1400" i="1" dirty="0"/>
                  <a:t>Re</a:t>
                </a:r>
                <a:r>
                  <a:rPr lang="en-CA" sz="1400" dirty="0"/>
                  <a:t> =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MCS, whereas the standard deviations are taken from the lower and upper bounds of the epistemic uncertainty resulting from the range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r>
                  <a:rPr lang="en-CA" sz="1400" dirty="0"/>
                  <a:t>. The following equation describes the algorithm utilized for determining input uncertainty. Although this approach is conservative, it ensures that the 95.4% confidence interval is respected.</a:t>
                </a:r>
              </a:p>
              <a:p>
                <a:pPr algn="just"/>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i="1">
                              <a:latin typeface="Cambria Math" panose="02040503050406030204" pitchFamily="18" charset="0"/>
                            </a:rPr>
                            <m:t>𝑢</m:t>
                          </m:r>
                        </m:e>
                        <m:sub>
                          <m:r>
                            <a:rPr lang="en-CA" sz="1400" i="1">
                              <a:latin typeface="Cambria Math" panose="02040503050406030204" pitchFamily="18" charset="0"/>
                            </a:rPr>
                            <m:t>𝑖𝑛𝑝𝑢𝑡</m:t>
                          </m:r>
                        </m:sub>
                      </m:sSub>
                      <m:r>
                        <a:rPr lang="en-CA" sz="1400" i="1">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max</m:t>
                          </m:r>
                        </m:fName>
                        <m:e>
                          <m:d>
                            <m:dPr>
                              <m:ctrlPr>
                                <a:rPr lang="en-US" sz="1400" b="0" i="1" smtClean="0">
                                  <a:latin typeface="Cambria Math" panose="02040503050406030204" pitchFamily="18" charset="0"/>
                                </a:rPr>
                              </m:ctrlPr>
                            </m:dPr>
                            <m:e>
                              <m:r>
                                <a:rPr lang="en-US" sz="1400" i="1">
                                  <a:latin typeface="Cambria Math" panose="02040503050406030204" pitchFamily="18" charset="0"/>
                                </a:rPr>
                                <m:t>𝑎𝑏𝑠</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𝑙𝑜𝑤𝑒𝑟</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e>
                              </m:d>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𝑎𝑏𝑠</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𝑙𝑜𝑤𝑒𝑟</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e>
                              </m:d>
                            </m:e>
                          </m:d>
                        </m:e>
                      </m:func>
                      <m:r>
                        <a:rPr lang="en-US" sz="1400" b="0" i="1" smtClean="0">
                          <a:latin typeface="Cambria Math" panose="02040503050406030204" pitchFamily="18" charset="0"/>
                        </a:rPr>
                        <m:t>+</m:t>
                      </m:r>
                      <m:r>
                        <a:rPr lang="en-US" sz="1400" b="0" i="1" smtClean="0">
                          <a:latin typeface="Cambria Math" panose="02040503050406030204" pitchFamily="18" charset="0"/>
                        </a:rPr>
                        <m:t>𝑚𝑎𝑥</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rPr>
                                <m:t>𝑙𝑜𝑤𝑒𝑟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rPr>
                                <m:t>𝑢𝑝𝑝𝑒𝑟</m:t>
                              </m:r>
                            </m:sub>
                          </m:sSub>
                        </m:e>
                      </m:d>
                    </m:oMath>
                  </m:oMathPara>
                </a14:m>
                <a:endParaRPr lang="en-CA" sz="1400" dirty="0"/>
              </a:p>
            </p:txBody>
          </p:sp>
        </mc:Choice>
        <mc:Fallback>
          <p:sp>
            <p:nvSpPr>
              <p:cNvPr id="2" name="TextBox 1">
                <a:extLst>
                  <a:ext uri="{FF2B5EF4-FFF2-40B4-BE49-F238E27FC236}">
                    <a16:creationId xmlns:a16="http://schemas.microsoft.com/office/drawing/2014/main" id="{95804702-F577-EF7E-CE1D-AF6C59786E44}"/>
                  </a:ext>
                </a:extLst>
              </p:cNvPr>
              <p:cNvSpPr txBox="1">
                <a:spLocks noRot="1" noChangeAspect="1" noMove="1" noResize="1" noEditPoints="1" noAdjustHandles="1" noChangeArrowheads="1" noChangeShapeType="1" noTextEdit="1"/>
              </p:cNvSpPr>
              <p:nvPr/>
            </p:nvSpPr>
            <p:spPr>
              <a:xfrm>
                <a:off x="619177" y="873066"/>
                <a:ext cx="10941600" cy="2063322"/>
              </a:xfrm>
              <a:prstGeom prst="rect">
                <a:avLst/>
              </a:prstGeom>
              <a:blipFill>
                <a:blip r:embed="rId5"/>
                <a:stretch>
                  <a:fillRect l="-167" t="-885" r="-223"/>
                </a:stretch>
              </a:blipFill>
            </p:spPr>
            <p:txBody>
              <a:bodyPr/>
              <a:lstStyle/>
              <a:p>
                <a:r>
                  <a:rPr lang="en-CA">
                    <a:noFill/>
                  </a:rPr>
                  <a:t> </a:t>
                </a:r>
              </a:p>
            </p:txBody>
          </p:sp>
        </mc:Fallback>
      </mc:AlternateContent>
    </p:spTree>
    <p:extLst>
      <p:ext uri="{BB962C8B-B14F-4D97-AF65-F5344CB8AC3E}">
        <p14:creationId xmlns:p14="http://schemas.microsoft.com/office/powerpoint/2010/main" val="2084549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COMPARISON ERROR – E</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fld id="{39C1223B-8CCF-4977-9E71-76A2BF368F2A}" type="slidenum">
              <a:rPr lang="en-CA" smtClean="0"/>
              <a:t>18</a:t>
            </a:fld>
            <a:endParaRPr lang="en-CA" dirty="0"/>
          </a:p>
        </p:txBody>
      </p:sp>
      <p:grpSp>
        <p:nvGrpSpPr>
          <p:cNvPr id="19" name="Group 18">
            <a:extLst>
              <a:ext uri="{FF2B5EF4-FFF2-40B4-BE49-F238E27FC236}">
                <a16:creationId xmlns:a16="http://schemas.microsoft.com/office/drawing/2014/main" id="{DCE25D07-D86C-85DE-9F75-798045E33D69}"/>
              </a:ext>
            </a:extLst>
          </p:cNvPr>
          <p:cNvGrpSpPr/>
          <p:nvPr/>
        </p:nvGrpSpPr>
        <p:grpSpPr>
          <a:xfrm>
            <a:off x="342724" y="2166691"/>
            <a:ext cx="11506552" cy="3604698"/>
            <a:chOff x="171490" y="1941402"/>
            <a:chExt cx="11506552" cy="3604698"/>
          </a:xfrm>
        </p:grpSpPr>
        <p:pic>
          <p:nvPicPr>
            <p:cNvPr id="13" name="Picture 12" descr="A graph of a graph&#10;&#10;Description automatically generated with medium confidence">
              <a:extLst>
                <a:ext uri="{FF2B5EF4-FFF2-40B4-BE49-F238E27FC236}">
                  <a16:creationId xmlns:a16="http://schemas.microsoft.com/office/drawing/2014/main" id="{523ED8E8-A56B-434F-0BAE-480A971DE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90" y="1941402"/>
              <a:ext cx="6007832" cy="3604698"/>
            </a:xfrm>
            <a:prstGeom prst="rect">
              <a:avLst/>
            </a:prstGeom>
          </p:spPr>
        </p:pic>
        <p:pic>
          <p:nvPicPr>
            <p:cNvPr id="16" name="Picture 15" descr="A graph of a graph&#10;&#10;Description automatically generated">
              <a:extLst>
                <a:ext uri="{FF2B5EF4-FFF2-40B4-BE49-F238E27FC236}">
                  <a16:creationId xmlns:a16="http://schemas.microsoft.com/office/drawing/2014/main" id="{2DFDDAFB-9958-D809-1953-7A7E40A01B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211" y="1941402"/>
              <a:ext cx="6007831" cy="3604698"/>
            </a:xfrm>
            <a:prstGeom prst="rect">
              <a:avLst/>
            </a:prstGeom>
          </p:spPr>
        </p:pic>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EA7065C-802E-2B4B-0925-41CF053C1631}"/>
                  </a:ext>
                </a:extLst>
              </p:cNvPr>
              <p:cNvSpPr txBox="1"/>
              <p:nvPr/>
            </p:nvSpPr>
            <p:spPr>
              <a:xfrm>
                <a:off x="625200" y="860087"/>
                <a:ext cx="10941600" cy="1815882"/>
              </a:xfrm>
              <a:prstGeom prst="rect">
                <a:avLst/>
              </a:prstGeom>
              <a:noFill/>
            </p:spPr>
            <p:txBody>
              <a:bodyPr wrap="square" rtlCol="0">
                <a:spAutoFit/>
              </a:bodyPr>
              <a:lstStyle/>
              <a:p>
                <a:pPr algn="just"/>
                <a:r>
                  <a:rPr lang="en-CA" sz="1400" dirty="0"/>
                  <a:t>The experimental SRQs for all setpoints are retrieved from the Ladson 1988 reference text for the flow conditions of M = 0.15, Re = 5.97</a:t>
                </a:r>
                <a:r>
                  <a:rPr lang="en-CA" sz="1400" dirty="0">
                    <a:cs typeface="Times New Roman" panose="02020603050405020304" pitchFamily="18" charset="0"/>
                  </a:rPr>
                  <a:t>×10</a:t>
                </a:r>
                <a:r>
                  <a:rPr lang="en-CA" sz="1400" baseline="30000" dirty="0">
                    <a:cs typeface="Times New Roman" panose="02020603050405020304" pitchFamily="18" charset="0"/>
                  </a:rPr>
                  <a:t>6</a:t>
                </a:r>
                <a:r>
                  <a:rPr lang="en-CA" sz="1400" dirty="0">
                    <a:cs typeface="Times New Roman" panose="02020603050405020304" pitchFamily="18" charset="0"/>
                  </a:rPr>
                  <a:t>, and a free transition airfoil surface roughness</a:t>
                </a:r>
                <a:r>
                  <a:rPr lang="en-CA" sz="1400" dirty="0"/>
                  <a:t>. The numerical SRQs are computed with the same Reynolds number and </a:t>
                </a:r>
                <a:r>
                  <a:rPr lang="en-CA" sz="1400" dirty="0">
                    <a:cs typeface="Times New Roman" panose="02020603050405020304" pitchFamily="18" charset="0"/>
                  </a:rPr>
                  <a:t>surface roughness, along with a normally distributed Mach number of </a:t>
                </a:r>
                <a:r>
                  <a:rPr lang="el-GR" sz="1400" dirty="0"/>
                  <a:t>μ</a:t>
                </a:r>
                <a:r>
                  <a:rPr lang="en-CA" sz="1400" dirty="0"/>
                  <a:t> = 0.15 and </a:t>
                </a:r>
                <a:r>
                  <a:rPr lang="el-GR" sz="1400" dirty="0"/>
                  <a:t>σ</a:t>
                </a:r>
                <a:r>
                  <a:rPr lang="en-US" sz="1400" dirty="0"/>
                  <a:t> = 0.015 across 60 samples per setpoint. The mean SQRs are computed for each setpoint.</a:t>
                </a:r>
                <a:endParaRPr lang="en-CA" sz="1400" dirty="0"/>
              </a:p>
              <a:p>
                <a:pPr algn="just"/>
                <a:endParaRPr lang="en-CA" sz="1400" dirty="0"/>
              </a:p>
              <a:p>
                <a:pPr marL="342900" indent="-342900" algn="just">
                  <a:buFont typeface="Arial" panose="020B0604020202020204" pitchFamily="34" charset="0"/>
                  <a:buChar char="•"/>
                </a:pPr>
                <a:r>
                  <a:rPr lang="en-CA" sz="1400" dirty="0"/>
                  <a:t>Comparison error can be determined by finding the difference between the experimental SRQs and mean simulation SRQs.</a:t>
                </a:r>
                <a:endParaRPr lang="en-CA" sz="1400" b="1" dirty="0"/>
              </a:p>
              <a:p>
                <a:pPr algn="just"/>
                <a:endParaRPr lang="en-CA" sz="1400" dirty="0"/>
              </a:p>
              <a:p>
                <a:pPr algn="just"/>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𝐸</m:t>
                      </m:r>
                      <m:r>
                        <a:rPr lang="en-CA" sz="1400" b="0" i="1" smtClean="0">
                          <a:latin typeface="Cambria Math" panose="02040503050406030204" pitchFamily="18" charset="0"/>
                        </a:rPr>
                        <m:t>=</m:t>
                      </m:r>
                      <m:r>
                        <a:rPr lang="en-CA" sz="1400" b="0" i="1" smtClean="0">
                          <a:latin typeface="Cambria Math" panose="02040503050406030204" pitchFamily="18" charset="0"/>
                        </a:rPr>
                        <m:t>𝑆</m:t>
                      </m:r>
                      <m:r>
                        <a:rPr lang="en-CA" sz="1400" b="0" i="1" smtClean="0">
                          <a:latin typeface="Cambria Math" panose="02040503050406030204" pitchFamily="18" charset="0"/>
                        </a:rPr>
                        <m:t> −</m:t>
                      </m:r>
                      <m:r>
                        <a:rPr lang="en-CA" sz="1400" b="0" i="1" smtClean="0">
                          <a:latin typeface="Cambria Math" panose="02040503050406030204" pitchFamily="18" charset="0"/>
                        </a:rPr>
                        <m:t>𝐷</m:t>
                      </m:r>
                    </m:oMath>
                  </m:oMathPara>
                </a14:m>
                <a:endParaRPr lang="en-CA" sz="1400" dirty="0"/>
              </a:p>
              <a:p>
                <a:pPr algn="just"/>
                <a:endParaRPr lang="en-CA" sz="1400" dirty="0"/>
              </a:p>
            </p:txBody>
          </p:sp>
        </mc:Choice>
        <mc:Fallback>
          <p:sp>
            <p:nvSpPr>
              <p:cNvPr id="14" name="TextBox 13">
                <a:extLst>
                  <a:ext uri="{FF2B5EF4-FFF2-40B4-BE49-F238E27FC236}">
                    <a16:creationId xmlns:a16="http://schemas.microsoft.com/office/drawing/2014/main" id="{5EA7065C-802E-2B4B-0925-41CF053C1631}"/>
                  </a:ext>
                </a:extLst>
              </p:cNvPr>
              <p:cNvSpPr txBox="1">
                <a:spLocks noRot="1" noChangeAspect="1" noMove="1" noResize="1" noEditPoints="1" noAdjustHandles="1" noChangeArrowheads="1" noChangeShapeType="1" noTextEdit="1"/>
              </p:cNvSpPr>
              <p:nvPr/>
            </p:nvSpPr>
            <p:spPr>
              <a:xfrm>
                <a:off x="625200" y="860087"/>
                <a:ext cx="10941600" cy="1815882"/>
              </a:xfrm>
              <a:prstGeom prst="rect">
                <a:avLst/>
              </a:prstGeom>
              <a:blipFill>
                <a:blip r:embed="rId6"/>
                <a:stretch>
                  <a:fillRect l="-167" t="-1007" r="-223"/>
                </a:stretch>
              </a:blipFill>
            </p:spPr>
            <p:txBody>
              <a:bodyPr/>
              <a:lstStyle/>
              <a:p>
                <a:r>
                  <a:rPr lang="en-CA">
                    <a:noFill/>
                  </a:rPr>
                  <a:t> </a:t>
                </a:r>
              </a:p>
            </p:txBody>
          </p:sp>
        </mc:Fallback>
      </mc:AlternateContent>
    </p:spTree>
    <p:extLst>
      <p:ext uri="{BB962C8B-B14F-4D97-AF65-F5344CB8AC3E}">
        <p14:creationId xmlns:p14="http://schemas.microsoft.com/office/powerpoint/2010/main" val="330303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fld id="{39C1223B-8CCF-4977-9E71-76A2BF368F2A}" type="slidenum">
              <a:rPr lang="en-CA" smtClean="0"/>
              <a:t>19</a:t>
            </a:fld>
            <a:endParaRPr lang="en-CA" dirty="0"/>
          </a:p>
        </p:txBody>
      </p:sp>
      <p:grpSp>
        <p:nvGrpSpPr>
          <p:cNvPr id="12" name="Group 11">
            <a:extLst>
              <a:ext uri="{FF2B5EF4-FFF2-40B4-BE49-F238E27FC236}">
                <a16:creationId xmlns:a16="http://schemas.microsoft.com/office/drawing/2014/main" id="{82673699-D75A-10AE-A175-BEAC6997D617}"/>
              </a:ext>
            </a:extLst>
          </p:cNvPr>
          <p:cNvGrpSpPr/>
          <p:nvPr/>
        </p:nvGrpSpPr>
        <p:grpSpPr>
          <a:xfrm>
            <a:off x="344328" y="2166692"/>
            <a:ext cx="11503344" cy="3604697"/>
            <a:chOff x="412021" y="2055489"/>
            <a:chExt cx="11503344" cy="3604697"/>
          </a:xfrm>
        </p:grpSpPr>
        <p:pic>
          <p:nvPicPr>
            <p:cNvPr id="11" name="Picture 10" descr="A graph with red lines&#10;&#10;Description automatically generated">
              <a:extLst>
                <a:ext uri="{FF2B5EF4-FFF2-40B4-BE49-F238E27FC236}">
                  <a16:creationId xmlns:a16="http://schemas.microsoft.com/office/drawing/2014/main" id="{0B2A7395-CD01-9DBE-0852-83D5F9608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21" y="2055489"/>
              <a:ext cx="6007829" cy="3604697"/>
            </a:xfrm>
            <a:prstGeom prst="rect">
              <a:avLst/>
            </a:prstGeom>
          </p:spPr>
        </p:pic>
        <p:pic>
          <p:nvPicPr>
            <p:cNvPr id="3" name="Picture 2" descr="A graph with red lines&#10;&#10;Description automatically generated">
              <a:extLst>
                <a:ext uri="{FF2B5EF4-FFF2-40B4-BE49-F238E27FC236}">
                  <a16:creationId xmlns:a16="http://schemas.microsoft.com/office/drawing/2014/main" id="{D33B7C50-18AB-EE9E-32E0-9C67C6E44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536" y="2055489"/>
              <a:ext cx="6007829" cy="3604697"/>
            </a:xfrm>
            <a:prstGeom prst="rect">
              <a:avLst/>
            </a:prstGeom>
          </p:spPr>
        </p:pic>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EA7065C-802E-2B4B-0925-41CF053C1631}"/>
                  </a:ext>
                </a:extLst>
              </p:cNvPr>
              <p:cNvSpPr txBox="1"/>
              <p:nvPr/>
            </p:nvSpPr>
            <p:spPr>
              <a:xfrm>
                <a:off x="625200" y="889557"/>
                <a:ext cx="10941600" cy="1607941"/>
              </a:xfrm>
              <a:prstGeom prst="rect">
                <a:avLst/>
              </a:prstGeom>
              <a:noFill/>
            </p:spPr>
            <p:txBody>
              <a:bodyPr wrap="square" rtlCol="0">
                <a:spAutoFit/>
              </a:bodyPr>
              <a:lstStyle/>
              <a:p>
                <a:pPr algn="just"/>
                <a:r>
                  <a:rPr lang="en-CA" sz="1400" dirty="0"/>
                  <a:t>Finally, model error can be found with uncertainties at a standard deviation away from the comparison error, where k = 2:</a:t>
                </a:r>
              </a:p>
              <a:p>
                <a:pPr algn="just"/>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i="1" smtClean="0">
                              <a:latin typeface="Cambria Math" panose="02040503050406030204" pitchFamily="18" charset="0"/>
                              <a:ea typeface="Cambria Math" panose="02040503050406030204" pitchFamily="18" charset="0"/>
                            </a:rPr>
                            <m:t>𝛿</m:t>
                          </m:r>
                        </m:e>
                        <m:sub>
                          <m:r>
                            <a:rPr lang="en-CA" sz="1400" b="0" i="1" smtClean="0">
                              <a:latin typeface="Cambria Math" panose="02040503050406030204" pitchFamily="18" charset="0"/>
                            </a:rPr>
                            <m:t>𝑚𝑜𝑑𝑒𝑙</m:t>
                          </m:r>
                        </m:sub>
                      </m:sSub>
                      <m:r>
                        <a:rPr lang="en-CA" sz="1400" b="0" i="1" smtClean="0">
                          <a:latin typeface="Cambria Math" panose="02040503050406030204" pitchFamily="18" charset="0"/>
                        </a:rPr>
                        <m:t> </m:t>
                      </m:r>
                      <m:r>
                        <a:rPr lang="en-CA" sz="1400" b="0" i="1" smtClean="0">
                          <a:latin typeface="Cambria Math" panose="02040503050406030204" pitchFamily="18" charset="0"/>
                          <a:ea typeface="Cambria Math" panose="02040503050406030204" pitchFamily="18" charset="0"/>
                        </a:rPr>
                        <m:t>𝜖</m:t>
                      </m:r>
                      <m:r>
                        <a:rPr lang="en-CA" sz="1400" b="0" i="1" smtClean="0">
                          <a:latin typeface="Cambria Math" panose="02040503050406030204" pitchFamily="18" charset="0"/>
                          <a:ea typeface="Cambria Math" panose="02040503050406030204" pitchFamily="18" charset="0"/>
                        </a:rPr>
                        <m:t> [</m:t>
                      </m:r>
                      <m:r>
                        <a:rPr lang="en-CA" sz="1400" b="0" i="1" smtClean="0">
                          <a:latin typeface="Cambria Math" panose="02040503050406030204" pitchFamily="18" charset="0"/>
                          <a:ea typeface="Cambria Math" panose="02040503050406030204" pitchFamily="18" charset="0"/>
                        </a:rPr>
                        <m:t>𝐸</m:t>
                      </m:r>
                      <m:r>
                        <a:rPr lang="en-CA" sz="1400" b="0" i="1" smtClean="0">
                          <a:latin typeface="Cambria Math" panose="02040503050406030204" pitchFamily="18" charset="0"/>
                          <a:ea typeface="Cambria Math" panose="02040503050406030204" pitchFamily="18" charset="0"/>
                        </a:rPr>
                        <m:t>−</m:t>
                      </m:r>
                      <m:r>
                        <a:rPr lang="en-CA" sz="1400" b="0" i="1" smtClean="0">
                          <a:latin typeface="Cambria Math" panose="02040503050406030204" pitchFamily="18" charset="0"/>
                          <a:ea typeface="Cambria Math" panose="02040503050406030204" pitchFamily="18" charset="0"/>
                        </a:rPr>
                        <m:t>𝑘</m:t>
                      </m:r>
                      <m:sSub>
                        <m:sSubPr>
                          <m:ctrlPr>
                            <a:rPr lang="en-CA" sz="1400" b="0" i="1" smtClean="0">
                              <a:latin typeface="Cambria Math" panose="02040503050406030204" pitchFamily="18" charset="0"/>
                              <a:ea typeface="Cambria Math" panose="02040503050406030204" pitchFamily="18" charset="0"/>
                            </a:rPr>
                          </m:ctrlPr>
                        </m:sSub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𝑣𝑎𝑙</m:t>
                          </m:r>
                        </m:sub>
                      </m:sSub>
                      <m:r>
                        <a:rPr lang="en-CA" sz="1400" i="1">
                          <a:latin typeface="Cambria Math" panose="02040503050406030204" pitchFamily="18" charset="0"/>
                          <a:ea typeface="Cambria Math" panose="02040503050406030204" pitchFamily="18" charset="0"/>
                        </a:rPr>
                        <m:t>, </m:t>
                      </m:r>
                      <m:r>
                        <a:rPr lang="en-CA" sz="1400" i="1">
                          <a:latin typeface="Cambria Math" panose="02040503050406030204" pitchFamily="18" charset="0"/>
                          <a:ea typeface="Cambria Math" panose="02040503050406030204" pitchFamily="18" charset="0"/>
                        </a:rPr>
                        <m:t>𝐸</m:t>
                      </m:r>
                      <m:r>
                        <a:rPr lang="en-CA" sz="1400" i="1">
                          <a:latin typeface="Cambria Math" panose="02040503050406030204" pitchFamily="18" charset="0"/>
                          <a:ea typeface="Cambria Math" panose="02040503050406030204" pitchFamily="18" charset="0"/>
                        </a:rPr>
                        <m:t>+</m:t>
                      </m:r>
                      <m:r>
                        <a:rPr lang="en-CA" sz="1400" i="1">
                          <a:latin typeface="Cambria Math" panose="02040503050406030204" pitchFamily="18" charset="0"/>
                          <a:ea typeface="Cambria Math" panose="02040503050406030204" pitchFamily="18" charset="0"/>
                        </a:rPr>
                        <m:t>𝑘</m:t>
                      </m:r>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𝑢</m:t>
                          </m:r>
                        </m:e>
                        <m:sub>
                          <m:r>
                            <a:rPr lang="en-CA" sz="1400" i="1">
                              <a:latin typeface="Cambria Math" panose="02040503050406030204" pitchFamily="18" charset="0"/>
                              <a:ea typeface="Cambria Math" panose="02040503050406030204" pitchFamily="18" charset="0"/>
                            </a:rPr>
                            <m:t>𝑣𝑎𝑙</m:t>
                          </m:r>
                        </m:sub>
                      </m:sSub>
                      <m:r>
                        <a:rPr lang="en-CA" sz="1400" b="0" i="1" smtClean="0">
                          <a:latin typeface="Cambria Math" panose="02040503050406030204" pitchFamily="18" charset="0"/>
                          <a:ea typeface="Cambria Math" panose="02040503050406030204" pitchFamily="18" charset="0"/>
                        </a:rPr>
                        <m:t>]</m:t>
                      </m:r>
                    </m:oMath>
                  </m:oMathPara>
                </a14:m>
                <a:endParaRPr lang="en-CA" sz="1400" dirty="0"/>
              </a:p>
              <a:p>
                <a:pPr marL="285750" indent="-285750" algn="just">
                  <a:buFont typeface="Arial" panose="020B0604020202020204" pitchFamily="34" charset="0"/>
                  <a:buChar char="•"/>
                </a:pPr>
                <a:r>
                  <a:rPr lang="en-CA" sz="1400" dirty="0"/>
                  <a:t>Where the validation uncertainty is defined as:</a:t>
                </a:r>
              </a:p>
              <a:p>
                <a:pPr marL="285750" indent="-285750" algn="just">
                  <a:buFont typeface="Arial" panose="020B0604020202020204" pitchFamily="34" charset="0"/>
                  <a:buChar char="•"/>
                </a:pPr>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𝑢</m:t>
                          </m:r>
                        </m:e>
                        <m:sub>
                          <m:r>
                            <a:rPr lang="en-CA" sz="1400" i="1">
                              <a:latin typeface="Cambria Math" panose="02040503050406030204" pitchFamily="18" charset="0"/>
                              <a:ea typeface="Cambria Math" panose="02040503050406030204" pitchFamily="18" charset="0"/>
                            </a:rPr>
                            <m:t>𝑣𝑎𝑙</m:t>
                          </m:r>
                        </m:sub>
                      </m:sSub>
                      <m:r>
                        <a:rPr lang="en-CA" sz="1400" b="0" i="1" smtClean="0">
                          <a:latin typeface="Cambria Math" panose="02040503050406030204" pitchFamily="18" charset="0"/>
                          <a:ea typeface="Cambria Math" panose="02040503050406030204" pitchFamily="18" charset="0"/>
                        </a:rPr>
                        <m:t>=</m:t>
                      </m:r>
                      <m:rad>
                        <m:radPr>
                          <m:degHide m:val="on"/>
                          <m:ctrlPr>
                            <a:rPr lang="en-CA" sz="1400" b="0" i="1" smtClean="0">
                              <a:latin typeface="Cambria Math" panose="02040503050406030204" pitchFamily="18" charset="0"/>
                              <a:ea typeface="Cambria Math" panose="02040503050406030204" pitchFamily="18" charset="0"/>
                            </a:rPr>
                          </m:ctrlPr>
                        </m:radPr>
                        <m:deg/>
                        <m:e>
                          <m:sSubSup>
                            <m:sSubSupPr>
                              <m:ctrlPr>
                                <a:rPr lang="en-CA" sz="1400" b="0" i="1" smtClean="0">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𝑖𝑛𝑝𝑢𝑡</m:t>
                              </m:r>
                            </m:sub>
                            <m:sup>
                              <m:r>
                                <a:rPr lang="en-CA" sz="1400" b="0" i="1" smtClean="0">
                                  <a:latin typeface="Cambria Math" panose="02040503050406030204" pitchFamily="18" charset="0"/>
                                  <a:ea typeface="Cambria Math" panose="02040503050406030204" pitchFamily="18" charset="0"/>
                                </a:rPr>
                                <m:t>2</m:t>
                              </m:r>
                            </m:sup>
                          </m:sSubSup>
                          <m:sSubSup>
                            <m:sSubSupPr>
                              <m:ctrlPr>
                                <a:rPr lang="en-CA" sz="1400" i="1">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m:t>
                              </m:r>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𝑛𝑢𝑚</m:t>
                              </m:r>
                            </m:sub>
                            <m:sup>
                              <m:r>
                                <a:rPr lang="en-CA" sz="1400" b="0" i="1" smtClean="0">
                                  <a:latin typeface="Cambria Math" panose="02040503050406030204" pitchFamily="18" charset="0"/>
                                  <a:ea typeface="Cambria Math" panose="02040503050406030204" pitchFamily="18" charset="0"/>
                                </a:rPr>
                                <m:t>2</m:t>
                              </m:r>
                            </m:sup>
                          </m:sSubSup>
                          <m:r>
                            <a:rPr lang="en-CA" sz="1400" b="0" i="1" smtClean="0">
                              <a:latin typeface="Cambria Math" panose="02040503050406030204" pitchFamily="18" charset="0"/>
                              <a:ea typeface="Cambria Math" panose="02040503050406030204" pitchFamily="18" charset="0"/>
                            </a:rPr>
                            <m:t>+</m:t>
                          </m:r>
                          <m:sSubSup>
                            <m:sSubSupPr>
                              <m:ctrlPr>
                                <a:rPr lang="en-CA" sz="1400" i="1">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𝐷</m:t>
                              </m:r>
                            </m:sub>
                            <m:sup>
                              <m:r>
                                <a:rPr lang="en-CA" sz="1400" b="0" i="1" smtClean="0">
                                  <a:latin typeface="Cambria Math" panose="02040503050406030204" pitchFamily="18" charset="0"/>
                                  <a:ea typeface="Cambria Math" panose="02040503050406030204" pitchFamily="18" charset="0"/>
                                </a:rPr>
                                <m:t>2</m:t>
                              </m:r>
                            </m:sup>
                          </m:sSubSup>
                        </m:e>
                      </m:rad>
                    </m:oMath>
                  </m:oMathPara>
                </a14:m>
                <a:endParaRPr lang="en-CA" sz="1400" dirty="0"/>
              </a:p>
            </p:txBody>
          </p:sp>
        </mc:Choice>
        <mc:Fallback>
          <p:sp>
            <p:nvSpPr>
              <p:cNvPr id="14" name="TextBox 13">
                <a:extLst>
                  <a:ext uri="{FF2B5EF4-FFF2-40B4-BE49-F238E27FC236}">
                    <a16:creationId xmlns:a16="http://schemas.microsoft.com/office/drawing/2014/main" id="{5EA7065C-802E-2B4B-0925-41CF053C1631}"/>
                  </a:ext>
                </a:extLst>
              </p:cNvPr>
              <p:cNvSpPr txBox="1">
                <a:spLocks noRot="1" noChangeAspect="1" noMove="1" noResize="1" noEditPoints="1" noAdjustHandles="1" noChangeArrowheads="1" noChangeShapeType="1" noTextEdit="1"/>
              </p:cNvSpPr>
              <p:nvPr/>
            </p:nvSpPr>
            <p:spPr>
              <a:xfrm>
                <a:off x="625200" y="889557"/>
                <a:ext cx="10941600" cy="1607941"/>
              </a:xfrm>
              <a:prstGeom prst="rect">
                <a:avLst/>
              </a:prstGeom>
              <a:blipFill>
                <a:blip r:embed="rId6"/>
                <a:stretch>
                  <a:fillRect l="-167" t="-758"/>
                </a:stretch>
              </a:blipFill>
            </p:spPr>
            <p:txBody>
              <a:bodyPr/>
              <a:lstStyle/>
              <a:p>
                <a:r>
                  <a:rPr lang="en-CA">
                    <a:noFill/>
                  </a:rPr>
                  <a:t> </a:t>
                </a:r>
              </a:p>
            </p:txBody>
          </p:sp>
        </mc:Fallback>
      </mc:AlternateContent>
    </p:spTree>
    <p:extLst>
      <p:ext uri="{BB962C8B-B14F-4D97-AF65-F5344CB8AC3E}">
        <p14:creationId xmlns:p14="http://schemas.microsoft.com/office/powerpoint/2010/main" val="278235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MODEL &amp; DISCRETIZATION</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14" name="TextBox 13">
            <a:extLst>
              <a:ext uri="{FF2B5EF4-FFF2-40B4-BE49-F238E27FC236}">
                <a16:creationId xmlns:a16="http://schemas.microsoft.com/office/drawing/2014/main" id="{5EA7065C-802E-2B4B-0925-41CF053C1631}"/>
              </a:ext>
            </a:extLst>
          </p:cNvPr>
          <p:cNvSpPr txBox="1"/>
          <p:nvPr/>
        </p:nvSpPr>
        <p:spPr>
          <a:xfrm>
            <a:off x="625200" y="885617"/>
            <a:ext cx="10941600" cy="5047536"/>
          </a:xfrm>
          <a:prstGeom prst="rect">
            <a:avLst/>
          </a:prstGeom>
          <a:noFill/>
        </p:spPr>
        <p:txBody>
          <a:bodyPr wrap="square" rtlCol="0">
            <a:spAutoFit/>
          </a:bodyPr>
          <a:lstStyle/>
          <a:p>
            <a:pPr algn="just"/>
            <a:r>
              <a:rPr lang="en-CA" sz="1400" dirty="0"/>
              <a:t>This V&amp;V procedure makes use of the Chapel-Multiphysics (CHAMPS) in-house CFD code. CHAMPS is a CFD code developed in Eric </a:t>
            </a:r>
            <a:r>
              <a:rPr lang="en-CA" sz="1400" dirty="0" err="1"/>
              <a:t>Laurendeau’s</a:t>
            </a:r>
            <a:r>
              <a:rPr lang="en-CA" sz="1400" dirty="0"/>
              <a:t> laboratory. Eric Laurendeau is professor at Polytechnique Montréal in the Department of Mechanical Engineering. The Unsteady Reynolds Averaged Navier-Stokes (URANS) equations are solved in this procedure to determine the model’s adequacy in the context of a reference case described in:</a:t>
            </a:r>
          </a:p>
          <a:p>
            <a:pPr algn="just"/>
            <a:endParaRPr lang="en-CA" sz="1400" dirty="0"/>
          </a:p>
          <a:p>
            <a:pPr marL="285750" indent="-285750" algn="just">
              <a:buFont typeface="Arial" panose="020B0604020202020204" pitchFamily="34" charset="0"/>
              <a:buChar char="•"/>
            </a:pPr>
            <a:r>
              <a:rPr lang="en-CA" sz="1400" dirty="0"/>
              <a:t>NASA Technical Memorandum 4074: </a:t>
            </a:r>
            <a:r>
              <a:rPr lang="en-US" sz="1400" dirty="0"/>
              <a:t>C. L. Ladson, "</a:t>
            </a:r>
            <a:r>
              <a:rPr lang="en-CA" sz="1400" dirty="0"/>
              <a:t>NASA Technical Memorandum: </a:t>
            </a:r>
            <a:r>
              <a:rPr lang="en-US" sz="1400" dirty="0"/>
              <a:t>Effects of independent variation of Mach and Reynolds numbers on the low-speed aerodynamic characteristics of the NACA 0012 airfoil section“, 1988. [Online]. Available: </a:t>
            </a:r>
            <a:r>
              <a:rPr lang="en-US" sz="1400" dirty="0">
                <a:hlinkClick r:id="rId4">
                  <a:extLst>
                    <a:ext uri="{A12FA001-AC4F-418D-AE19-62706E023703}">
                      <ahyp:hlinkClr xmlns:ahyp="http://schemas.microsoft.com/office/drawing/2018/hyperlinkcolor" val="tx"/>
                    </a:ext>
                  </a:extLst>
                </a:hlinkClick>
              </a:rPr>
              <a:t>https://api.semanticscholar.org/CorpusID:117770433</a:t>
            </a:r>
            <a:endParaRPr lang="en-US" sz="1400" dirty="0"/>
          </a:p>
          <a:p>
            <a:pPr algn="just"/>
            <a:endParaRPr lang="en-US" sz="1400" dirty="0"/>
          </a:p>
          <a:p>
            <a:pPr algn="just"/>
            <a:r>
              <a:rPr lang="en-CA" sz="1400" dirty="0"/>
              <a:t>The model utilized in the V&amp;V procedure is configured as follows to solve the URANS equations:</a:t>
            </a:r>
          </a:p>
          <a:p>
            <a:pPr algn="just"/>
            <a:endParaRPr lang="en-CA" sz="1400" dirty="0"/>
          </a:p>
          <a:p>
            <a:pPr marL="342900" indent="-342900" algn="just">
              <a:buFont typeface="Arial" panose="020B0604020202020204" pitchFamily="34" charset="0"/>
              <a:buChar char="•"/>
            </a:pPr>
            <a:r>
              <a:rPr lang="en-CA" sz="1400" dirty="0"/>
              <a:t>Convective scheme: 1</a:t>
            </a:r>
            <a:r>
              <a:rPr lang="en-CA" sz="1400" baseline="30000" dirty="0"/>
              <a:t>st</a:t>
            </a:r>
            <a:r>
              <a:rPr lang="en-CA" sz="1400" dirty="0"/>
              <a:t> – order upwind Roe scheme (Flux-Difference Splitting)</a:t>
            </a:r>
            <a:endParaRPr lang="en-CA" sz="1400" baseline="30000" dirty="0"/>
          </a:p>
          <a:p>
            <a:pPr marL="342900" indent="-342900" algn="just">
              <a:buFont typeface="Arial" panose="020B0604020202020204" pitchFamily="34" charset="0"/>
              <a:buChar char="•"/>
            </a:pPr>
            <a:r>
              <a:rPr lang="en-CA" sz="1400" dirty="0"/>
              <a:t>Turbulent viscosity model: </a:t>
            </a:r>
            <a:r>
              <a:rPr lang="en-CA" sz="1400" dirty="0" err="1">
                <a:effectLst/>
              </a:rPr>
              <a:t>Spalart-Allmaras</a:t>
            </a:r>
            <a:r>
              <a:rPr lang="en-CA" sz="1400" dirty="0">
                <a:effectLst/>
              </a:rPr>
              <a:t> model</a:t>
            </a:r>
          </a:p>
          <a:p>
            <a:pPr marL="342900" indent="-342900" algn="just">
              <a:buFont typeface="Arial" panose="020B0604020202020204" pitchFamily="34" charset="0"/>
              <a:buChar char="•"/>
            </a:pPr>
            <a:r>
              <a:rPr lang="en-CA" sz="1400" dirty="0"/>
              <a:t>Temporal scheme: Time-Spectral method (</a:t>
            </a:r>
            <a:r>
              <a:rPr lang="en-US" sz="1400" dirty="0"/>
              <a:t>Fourier series to transform the URANS equations into a steady problem in the frequency domain)</a:t>
            </a:r>
            <a:endParaRPr lang="en-CA" sz="1400" dirty="0"/>
          </a:p>
          <a:p>
            <a:pPr marL="342900" indent="-342900" algn="just">
              <a:buFont typeface="Arial" panose="020B0604020202020204" pitchFamily="34" charset="0"/>
              <a:buChar char="•"/>
            </a:pPr>
            <a:r>
              <a:rPr lang="en-CA" sz="1400" dirty="0">
                <a:effectLst/>
              </a:rPr>
              <a:t>Convergence </a:t>
            </a:r>
            <a:r>
              <a:rPr lang="en-CA" sz="1400" dirty="0"/>
              <a:t>criteria: 10</a:t>
            </a:r>
            <a:r>
              <a:rPr lang="en-CA" sz="1400" baseline="30000" dirty="0"/>
              <a:t>-5</a:t>
            </a:r>
            <a:r>
              <a:rPr lang="en-CA" sz="1400" dirty="0"/>
              <a:t> for density</a:t>
            </a:r>
          </a:p>
          <a:p>
            <a:pPr marL="342900" indent="-342900" algn="just">
              <a:buFont typeface="Arial" panose="020B0604020202020204" pitchFamily="34" charset="0"/>
              <a:buChar char="•"/>
            </a:pPr>
            <a:r>
              <a:rPr lang="en-CA" sz="1400" dirty="0"/>
              <a:t>Mesh: O-meshes with varying mesh refinement, viscous wall and </a:t>
            </a:r>
            <a:r>
              <a:rPr lang="en-CA" sz="1400" dirty="0" err="1"/>
              <a:t>farfield</a:t>
            </a:r>
            <a:r>
              <a:rPr lang="en-CA" sz="1400" dirty="0"/>
              <a:t> boundary conditions</a:t>
            </a:r>
          </a:p>
          <a:p>
            <a:pPr algn="just"/>
            <a:endParaRPr lang="en-CA" sz="1400" dirty="0"/>
          </a:p>
          <a:p>
            <a:pPr algn="just"/>
            <a:r>
              <a:rPr lang="en-CA" sz="1400" dirty="0"/>
              <a:t>The </a:t>
            </a:r>
            <a:r>
              <a:rPr lang="en-US" sz="1400" dirty="0"/>
              <a:t>selected experimental reference case has the following nominal parameters:</a:t>
            </a:r>
            <a:endParaRPr lang="en-CA" sz="1400" dirty="0"/>
          </a:p>
          <a:p>
            <a:pPr algn="just"/>
            <a:endParaRPr lang="en-CA" sz="1400" dirty="0"/>
          </a:p>
          <a:p>
            <a:pPr marL="342900" indent="-342900" algn="just">
              <a:buFont typeface="Arial" panose="020B0604020202020204" pitchFamily="34" charset="0"/>
              <a:buChar char="•"/>
            </a:pPr>
            <a:r>
              <a:rPr lang="en-CA" sz="1400" dirty="0"/>
              <a:t>Geometry: NACA 0012 airfoil</a:t>
            </a:r>
          </a:p>
          <a:p>
            <a:pPr marL="342900" indent="-342900" algn="just">
              <a:buFont typeface="Arial" panose="020B0604020202020204" pitchFamily="34" charset="0"/>
              <a:buChar char="•"/>
            </a:pPr>
            <a:r>
              <a:rPr lang="en-CA" sz="1400" dirty="0"/>
              <a:t>Reynolds number: </a:t>
            </a:r>
            <a:r>
              <a:rPr lang="en-CA" sz="1400" i="1" dirty="0"/>
              <a:t>Re</a:t>
            </a:r>
            <a:r>
              <a:rPr lang="en-CA" sz="1400" dirty="0"/>
              <a:t> = 5.970 </a:t>
            </a:r>
            <a:r>
              <a:rPr lang="en-CA" sz="1400" dirty="0">
                <a:cs typeface="Times New Roman" panose="02020603050405020304" pitchFamily="18" charset="0"/>
              </a:rPr>
              <a:t>× 10</a:t>
            </a:r>
            <a:r>
              <a:rPr lang="en-CA" sz="1400" baseline="30000" dirty="0">
                <a:cs typeface="Times New Roman" panose="02020603050405020304" pitchFamily="18" charset="0"/>
              </a:rPr>
              <a:t>6</a:t>
            </a:r>
            <a:endParaRPr lang="en-CA" sz="1400" baseline="30000" dirty="0"/>
          </a:p>
          <a:p>
            <a:pPr marL="342900" indent="-342900" algn="just">
              <a:buFont typeface="Arial" panose="020B0604020202020204" pitchFamily="34" charset="0"/>
              <a:buChar char="•"/>
            </a:pPr>
            <a:r>
              <a:rPr lang="en-US" sz="1400" dirty="0"/>
              <a:t>Mach number: </a:t>
            </a:r>
            <a:r>
              <a:rPr lang="en-US" sz="1400" i="1" dirty="0"/>
              <a:t>M</a:t>
            </a:r>
            <a:r>
              <a:rPr lang="en-US" sz="1400" dirty="0"/>
              <a:t> = 0.15</a:t>
            </a:r>
          </a:p>
          <a:p>
            <a:pPr marL="342900" indent="-342900" algn="just">
              <a:buFont typeface="Arial" panose="020B0604020202020204" pitchFamily="34" charset="0"/>
              <a:buChar char="•"/>
            </a:pPr>
            <a:r>
              <a:rPr lang="en-CA" sz="1400" dirty="0"/>
              <a:t>Angle of attack: </a:t>
            </a:r>
            <a:r>
              <a:rPr lang="el-GR" sz="1400" i="1" dirty="0"/>
              <a:t>α</a:t>
            </a:r>
            <a:r>
              <a:rPr lang="en-US" sz="1400" dirty="0"/>
              <a:t> = [-4.05, -2.00, 0.05, 1.98, 4.18, 6.20, 8.22, 10.18, 11.08, 12.25, 13.10, 14.28, 15.20, 16.18, 16.9, 17.35, 17.65, 18.65]°</a:t>
            </a:r>
          </a:p>
          <a:p>
            <a:pPr marL="342900" indent="-342900" algn="just">
              <a:buFont typeface="Arial" panose="020B0604020202020204" pitchFamily="34" charset="0"/>
              <a:buChar char="•"/>
            </a:pPr>
            <a:r>
              <a:rPr lang="en-CA" sz="1400" dirty="0"/>
              <a:t>Surface roughness: </a:t>
            </a:r>
            <a:r>
              <a:rPr lang="el-GR" sz="1400" i="1" dirty="0"/>
              <a:t>ε</a:t>
            </a:r>
            <a:r>
              <a:rPr lang="en-US" sz="1400" dirty="0"/>
              <a:t> = 0</a:t>
            </a:r>
            <a:endParaRPr lang="en-CA" sz="1400" dirty="0"/>
          </a:p>
        </p:txBody>
      </p:sp>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a:t>
            </a:r>
          </a:p>
        </p:txBody>
      </p:sp>
    </p:spTree>
    <p:extLst>
      <p:ext uri="{BB962C8B-B14F-4D97-AF65-F5344CB8AC3E}">
        <p14:creationId xmlns:p14="http://schemas.microsoft.com/office/powerpoint/2010/main" val="247542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fld id="{39C1223B-8CCF-4977-9E71-76A2BF368F2A}" type="slidenum">
              <a:rPr lang="en-CA" smtClean="0"/>
              <a:t>20</a:t>
            </a:fld>
            <a:endParaRPr lang="en-CA" dirty="0"/>
          </a:p>
        </p:txBody>
      </p:sp>
      <p:grpSp>
        <p:nvGrpSpPr>
          <p:cNvPr id="10" name="Group 9">
            <a:extLst>
              <a:ext uri="{FF2B5EF4-FFF2-40B4-BE49-F238E27FC236}">
                <a16:creationId xmlns:a16="http://schemas.microsoft.com/office/drawing/2014/main" id="{EA335B16-5426-F781-0D0A-87377A4EE9DC}"/>
              </a:ext>
            </a:extLst>
          </p:cNvPr>
          <p:cNvGrpSpPr/>
          <p:nvPr/>
        </p:nvGrpSpPr>
        <p:grpSpPr>
          <a:xfrm>
            <a:off x="337347" y="2166691"/>
            <a:ext cx="11517305" cy="3604698"/>
            <a:chOff x="176804" y="1941402"/>
            <a:chExt cx="11517305" cy="3604698"/>
          </a:xfrm>
        </p:grpSpPr>
        <p:pic>
          <p:nvPicPr>
            <p:cNvPr id="13" name="Picture 12" descr="A graph with red lines&#10;&#10;Description automatically generated">
              <a:extLst>
                <a:ext uri="{FF2B5EF4-FFF2-40B4-BE49-F238E27FC236}">
                  <a16:creationId xmlns:a16="http://schemas.microsoft.com/office/drawing/2014/main" id="{F0D315F1-1B97-E37D-7B71-9AB092260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804" y="1941402"/>
              <a:ext cx="6007832" cy="3604698"/>
            </a:xfrm>
            <a:prstGeom prst="rect">
              <a:avLst/>
            </a:prstGeom>
          </p:spPr>
        </p:pic>
        <p:pic>
          <p:nvPicPr>
            <p:cNvPr id="8" name="Picture 7" descr="A graph with red lines&#10;&#10;Description automatically generated">
              <a:extLst>
                <a:ext uri="{FF2B5EF4-FFF2-40B4-BE49-F238E27FC236}">
                  <a16:creationId xmlns:a16="http://schemas.microsoft.com/office/drawing/2014/main" id="{5FFC8F44-C9AE-8253-1A14-801CDE80E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6279" y="1941402"/>
              <a:ext cx="6007830" cy="3604698"/>
            </a:xfrm>
            <a:prstGeom prst="rect">
              <a:avLst/>
            </a:prstGeom>
          </p:spPr>
        </p:pic>
      </p:grpSp>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1600438"/>
          </a:xfrm>
          <a:prstGeom prst="rect">
            <a:avLst/>
          </a:prstGeom>
          <a:noFill/>
        </p:spPr>
        <p:txBody>
          <a:bodyPr wrap="square" rtlCol="0">
            <a:spAutoFit/>
          </a:bodyPr>
          <a:lstStyle/>
          <a:p>
            <a:pPr algn="just"/>
            <a:r>
              <a:rPr lang="en-CA" sz="1400" dirty="0"/>
              <a:t>Undesirable outcomes are seen across all setpoints for both SRQs. The validation uncertainty is seen to be larger than the comparison error for all setpoints. For the pre-stall setpoints, this can mostly be attributed to lack of rigor on the part of the experimentalist (in reality, it is due to the arbitrarily chosen, hyper-conservative, normal distribution of the input parameters. For example, in hindsight, </a:t>
            </a:r>
            <a:r>
              <a:rPr lang="el-GR" sz="1400" dirty="0"/>
              <a:t>σ</a:t>
            </a:r>
            <a:r>
              <a:rPr lang="en-US" sz="1400" dirty="0"/>
              <a:t> = 0.75° for angle of attack is very extreme</a:t>
            </a:r>
            <a:r>
              <a:rPr lang="en-CA" sz="1400" dirty="0"/>
              <a:t>). This would have been prevented however, if the Ladson 1988 experimental text contained explicit uncertainties for their experiments’ inputs.  For the post-stall setpoints, the large uncertainty can be mostly attributed to numerical uncertainty, where stall is not seen to be captured the same way across grid sizes, leading to an observed order of convergence which greatly differs from the formal order of the utilized Roe scheme.</a:t>
            </a:r>
          </a:p>
          <a:p>
            <a:pPr algn="just"/>
            <a:endParaRPr lang="en-CA" sz="1400" dirty="0"/>
          </a:p>
        </p:txBody>
      </p:sp>
    </p:spTree>
    <p:extLst>
      <p:ext uri="{BB962C8B-B14F-4D97-AF65-F5344CB8AC3E}">
        <p14:creationId xmlns:p14="http://schemas.microsoft.com/office/powerpoint/2010/main" val="1151979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63B4333-E1D2-91C0-E6F3-34C8FF22569E}"/>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23B96702-00FB-6B8B-A074-DBE90AE0346A}"/>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A. CONVERGENCE ANALYSIS – Method of Nearby Problems (MNP)</a:t>
            </a:r>
          </a:p>
        </p:txBody>
      </p:sp>
      <p:pic>
        <p:nvPicPr>
          <p:cNvPr id="4" name="Picture 3" descr="A logo with a bee in a gear&#10;&#10;Description automatically generated">
            <a:extLst>
              <a:ext uri="{FF2B5EF4-FFF2-40B4-BE49-F238E27FC236}">
                <a16:creationId xmlns:a16="http://schemas.microsoft.com/office/drawing/2014/main" id="{BEEAEC62-5BE5-0F44-6BEB-1F26881AA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9" name="TextBox 8">
            <a:extLst>
              <a:ext uri="{FF2B5EF4-FFF2-40B4-BE49-F238E27FC236}">
                <a16:creationId xmlns:a16="http://schemas.microsoft.com/office/drawing/2014/main" id="{FB315D82-08E8-0EF8-5625-EAB490A42B06}"/>
              </a:ext>
            </a:extLst>
          </p:cNvPr>
          <p:cNvSpPr txBox="1"/>
          <p:nvPr/>
        </p:nvSpPr>
        <p:spPr>
          <a:xfrm>
            <a:off x="323850" y="1075267"/>
            <a:ext cx="11544300" cy="4247317"/>
          </a:xfrm>
          <a:prstGeom prst="rect">
            <a:avLst/>
          </a:prstGeom>
          <a:noFill/>
        </p:spPr>
        <p:txBody>
          <a:bodyPr wrap="square" rtlCol="0">
            <a:spAutoFit/>
          </a:bodyPr>
          <a:lstStyle/>
          <a:p>
            <a:r>
              <a:rPr lang="en-CA" b="1" i="1" dirty="0">
                <a:latin typeface="Aptos" panose="020B0004020202020204" pitchFamily="34" charset="0"/>
              </a:rPr>
              <a:t>b. Results and observations</a:t>
            </a:r>
          </a:p>
          <a:p>
            <a:pPr marL="342900" indent="-342900">
              <a:buFont typeface="+mj-lt"/>
              <a:buAutoNum type="alphaLcPeriod"/>
            </a:pPr>
            <a:endParaRPr lang="en-CA" dirty="0">
              <a:latin typeface="Aptos" panose="020B0004020202020204" pitchFamily="34" charset="0"/>
            </a:endParaRP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grpSp>
        <p:nvGrpSpPr>
          <p:cNvPr id="13" name="Group 12">
            <a:extLst>
              <a:ext uri="{FF2B5EF4-FFF2-40B4-BE49-F238E27FC236}">
                <a16:creationId xmlns:a16="http://schemas.microsoft.com/office/drawing/2014/main" id="{FEC62B43-CA61-F802-92C2-6F5656154224}"/>
              </a:ext>
            </a:extLst>
          </p:cNvPr>
          <p:cNvGrpSpPr/>
          <p:nvPr/>
        </p:nvGrpSpPr>
        <p:grpSpPr>
          <a:xfrm>
            <a:off x="2141005" y="3292758"/>
            <a:ext cx="7909990" cy="3246154"/>
            <a:chOff x="2185479" y="3298660"/>
            <a:chExt cx="7909990" cy="3246154"/>
          </a:xfrm>
        </p:grpSpPr>
        <p:pic>
          <p:nvPicPr>
            <p:cNvPr id="10" name="Picture 9" descr="A graph of a function of mesh size&#10;&#10;Description automatically generated">
              <a:extLst>
                <a:ext uri="{FF2B5EF4-FFF2-40B4-BE49-F238E27FC236}">
                  <a16:creationId xmlns:a16="http://schemas.microsoft.com/office/drawing/2014/main" id="{C24419C5-27A6-D36A-D508-70DDC35C8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479" y="3298660"/>
              <a:ext cx="3962145" cy="3246153"/>
            </a:xfrm>
            <a:prstGeom prst="rect">
              <a:avLst/>
            </a:prstGeom>
          </p:spPr>
        </p:pic>
        <p:pic>
          <p:nvPicPr>
            <p:cNvPr id="2" name="Picture 1" descr="A graph of a function&#10;&#10;Description automatically generated">
              <a:extLst>
                <a:ext uri="{FF2B5EF4-FFF2-40B4-BE49-F238E27FC236}">
                  <a16:creationId xmlns:a16="http://schemas.microsoft.com/office/drawing/2014/main" id="{0835AE68-A8AF-475C-C471-497116987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624" y="3298661"/>
              <a:ext cx="3947845" cy="3246153"/>
            </a:xfrm>
            <a:prstGeom prst="rect">
              <a:avLst/>
            </a:prstGeom>
          </p:spPr>
        </p:pic>
      </p:grpSp>
      <p:sp>
        <p:nvSpPr>
          <p:cNvPr id="8" name="TextBox 7">
            <a:extLst>
              <a:ext uri="{FF2B5EF4-FFF2-40B4-BE49-F238E27FC236}">
                <a16:creationId xmlns:a16="http://schemas.microsoft.com/office/drawing/2014/main" id="{DC8C683E-828C-A71E-6CB0-7A447443A0D3}"/>
              </a:ext>
            </a:extLst>
          </p:cNvPr>
          <p:cNvSpPr txBox="1"/>
          <p:nvPr/>
        </p:nvSpPr>
        <p:spPr>
          <a:xfrm>
            <a:off x="632985" y="1555810"/>
            <a:ext cx="10941600" cy="2031325"/>
          </a:xfrm>
          <a:prstGeom prst="rect">
            <a:avLst/>
          </a:prstGeom>
          <a:noFill/>
        </p:spPr>
        <p:txBody>
          <a:bodyPr wrap="square" rtlCol="0">
            <a:spAutoFit/>
          </a:bodyPr>
          <a:lstStyle/>
          <a:p>
            <a:pPr algn="just"/>
            <a:r>
              <a:rPr lang="en-CA" sz="1400" dirty="0">
                <a:latin typeface="Aptos" panose="020B0004020202020204" pitchFamily="34" charset="0"/>
              </a:rPr>
              <a:t>The temporal and spatial convergence analyses resulted in orders of convergence near what was expected, which respectively were a 1</a:t>
            </a:r>
            <a:r>
              <a:rPr lang="en-CA" sz="1400" baseline="30000" dirty="0">
                <a:latin typeface="Aptos" panose="020B0004020202020204" pitchFamily="34" charset="0"/>
              </a:rPr>
              <a:t>st</a:t>
            </a:r>
            <a:r>
              <a:rPr lang="en-CA" sz="1400" dirty="0">
                <a:latin typeface="Aptos" panose="020B0004020202020204" pitchFamily="34" charset="0"/>
              </a:rPr>
              <a:t> and 2</a:t>
            </a:r>
            <a:r>
              <a:rPr lang="en-CA" sz="1400" baseline="30000" dirty="0">
                <a:latin typeface="Aptos" panose="020B0004020202020204" pitchFamily="34" charset="0"/>
              </a:rPr>
              <a:t>nd</a:t>
            </a:r>
            <a:r>
              <a:rPr lang="en-CA" sz="1400" dirty="0">
                <a:latin typeface="Aptos" panose="020B0004020202020204" pitchFamily="34" charset="0"/>
              </a:rPr>
              <a:t> order convergence in time and space. The calculated orders of convergence did have a noticeable difference from the expected order of the numerical scheme. This can be attributed to the accuracy of the MNP analysis. The usage of a spline to map the solution space will inherently always bring some form of error. In this case, a 2</a:t>
            </a:r>
            <a:r>
              <a:rPr lang="en-CA" sz="1400" baseline="30000" dirty="0">
                <a:latin typeface="Aptos" panose="020B0004020202020204" pitchFamily="34" charset="0"/>
              </a:rPr>
              <a:t>nd</a:t>
            </a:r>
            <a:r>
              <a:rPr lang="en-CA" sz="1400" dirty="0">
                <a:latin typeface="Aptos" panose="020B0004020202020204" pitchFamily="34" charset="0"/>
              </a:rPr>
              <a:t> degree bivariate spline was used. The temporal convergence analysis also depicts a very large </a:t>
            </a:r>
            <a:r>
              <a:rPr lang="en-CA" sz="1400" i="1" dirty="0">
                <a:latin typeface="Aptos" panose="020B0004020202020204" pitchFamily="34" charset="0"/>
              </a:rPr>
              <a:t>L</a:t>
            </a:r>
            <a:r>
              <a:rPr lang="en-CA" sz="1400" i="1" baseline="-25000" dirty="0">
                <a:latin typeface="Aptos" panose="020B0004020202020204" pitchFamily="34" charset="0"/>
                <a:cs typeface="Times New Roman" panose="02020603050405020304" pitchFamily="18" charset="0"/>
              </a:rPr>
              <a:t>∞</a:t>
            </a:r>
            <a:r>
              <a:rPr lang="en-CA" sz="1400" i="1" dirty="0">
                <a:latin typeface="Aptos" panose="020B0004020202020204" pitchFamily="34" charset="0"/>
                <a:cs typeface="Times New Roman" panose="02020603050405020304" pitchFamily="18" charset="0"/>
              </a:rPr>
              <a:t> </a:t>
            </a:r>
            <a:r>
              <a:rPr lang="en-CA" sz="1400" dirty="0">
                <a:latin typeface="Aptos" panose="020B0004020202020204" pitchFamily="34" charset="0"/>
                <a:cs typeface="Times New Roman" panose="02020603050405020304" pitchFamily="18" charset="0"/>
              </a:rPr>
              <a:t>error. Our assumption is that this large error came from the first few time steps. Conversely, the large </a:t>
            </a:r>
            <a:r>
              <a:rPr lang="en-CA" sz="1400" i="1" dirty="0">
                <a:latin typeface="Aptos" panose="020B0004020202020204" pitchFamily="34" charset="0"/>
              </a:rPr>
              <a:t>L</a:t>
            </a:r>
            <a:r>
              <a:rPr lang="en-CA" sz="1400" i="1" baseline="-25000" dirty="0">
                <a:latin typeface="Aptos" panose="020B0004020202020204" pitchFamily="34" charset="0"/>
                <a:cs typeface="Times New Roman" panose="02020603050405020304" pitchFamily="18" charset="0"/>
              </a:rPr>
              <a:t>∞</a:t>
            </a:r>
            <a:r>
              <a:rPr lang="en-CA" sz="1400" i="1" dirty="0">
                <a:latin typeface="Aptos" panose="020B0004020202020204" pitchFamily="34" charset="0"/>
                <a:cs typeface="Times New Roman" panose="02020603050405020304" pitchFamily="18" charset="0"/>
              </a:rPr>
              <a:t> </a:t>
            </a:r>
            <a:r>
              <a:rPr lang="en-CA" sz="1400" dirty="0">
                <a:latin typeface="Aptos" panose="020B0004020202020204" pitchFamily="34" charset="0"/>
                <a:cs typeface="Times New Roman" panose="02020603050405020304" pitchFamily="18" charset="0"/>
              </a:rPr>
              <a:t>error is not seen in the spatial convergence analysis as it was conducted much closer to the steady-state, where a 1-D polynomial fit of a nearby problem was used to determine the source term and pseudo-analytical solution.</a:t>
            </a:r>
            <a:endParaRPr lang="en-CA" sz="1400" dirty="0">
              <a:latin typeface="Aptos" panose="020B0004020202020204" pitchFamily="34" charset="0"/>
            </a:endParaRPr>
          </a:p>
          <a:p>
            <a:pPr marL="342900" indent="-342900" algn="just">
              <a:buFont typeface="Arial" panose="020B0604020202020204" pitchFamily="34" charset="0"/>
              <a:buChar char="•"/>
            </a:pPr>
            <a:endParaRPr lang="en-CA" sz="1400" dirty="0">
              <a:latin typeface="Aptos" panose="020B0004020202020204" pitchFamily="34" charset="0"/>
            </a:endParaRPr>
          </a:p>
          <a:p>
            <a:pPr marL="342900" indent="-342900" algn="just">
              <a:buFont typeface="Arial" panose="020B0604020202020204" pitchFamily="34" charset="0"/>
              <a:buChar char="•"/>
            </a:pPr>
            <a:endParaRPr lang="en-CA" sz="1400" dirty="0">
              <a:latin typeface="Aptos" panose="020B0004020202020204" pitchFamily="34" charset="0"/>
            </a:endParaRPr>
          </a:p>
        </p:txBody>
      </p:sp>
      <p:sp>
        <p:nvSpPr>
          <p:cNvPr id="14" name="Slide Number Placeholder 13">
            <a:extLst>
              <a:ext uri="{FF2B5EF4-FFF2-40B4-BE49-F238E27FC236}">
                <a16:creationId xmlns:a16="http://schemas.microsoft.com/office/drawing/2014/main" id="{CB728C03-F603-9D3D-B3F9-682134BFB054}"/>
              </a:ext>
            </a:extLst>
          </p:cNvPr>
          <p:cNvSpPr>
            <a:spLocks noGrp="1"/>
          </p:cNvSpPr>
          <p:nvPr>
            <p:ph type="sldNum" sz="quarter" idx="12"/>
          </p:nvPr>
        </p:nvSpPr>
        <p:spPr/>
        <p:txBody>
          <a:bodyPr/>
          <a:lstStyle/>
          <a:p>
            <a:r>
              <a:rPr lang="en-CA" dirty="0"/>
              <a:t>4</a:t>
            </a:r>
          </a:p>
        </p:txBody>
      </p:sp>
    </p:spTree>
    <p:extLst>
      <p:ext uri="{BB962C8B-B14F-4D97-AF65-F5344CB8AC3E}">
        <p14:creationId xmlns:p14="http://schemas.microsoft.com/office/powerpoint/2010/main" val="1452874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6BB322-E34A-1213-A3DD-17025B784D85}"/>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11BC3EE3-13F5-D8C0-9BF8-C3F49D41004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B. CONVERGENCE ANALYSIS – </a:t>
            </a:r>
            <a:r>
              <a:rPr lang="en-US" sz="2400" b="1" dirty="0">
                <a:latin typeface="Bell Gothic Std Black" panose="020B0706020202040204" pitchFamily="34" charset="0"/>
                <a:ea typeface="CMU Sans Serif" panose="02000603000000000000" pitchFamily="2" charset="0"/>
                <a:cs typeface="CMU Sans Serif" panose="02000603000000000000" pitchFamily="2" charset="0"/>
              </a:rPr>
              <a:t>Method of Manufactured Solutions (MMS)</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576FE369-E437-82DA-CB4F-FAE8E7637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16" name="TextBox 15">
            <a:extLst>
              <a:ext uri="{FF2B5EF4-FFF2-40B4-BE49-F238E27FC236}">
                <a16:creationId xmlns:a16="http://schemas.microsoft.com/office/drawing/2014/main" id="{5413A8FA-9D75-FF5D-F4E1-8868AB06EB99}"/>
              </a:ext>
            </a:extLst>
          </p:cNvPr>
          <p:cNvSpPr txBox="1"/>
          <p:nvPr/>
        </p:nvSpPr>
        <p:spPr>
          <a:xfrm>
            <a:off x="1363949" y="5538034"/>
            <a:ext cx="3734381" cy="369332"/>
          </a:xfrm>
          <a:prstGeom prst="rect">
            <a:avLst/>
          </a:prstGeom>
          <a:noFill/>
        </p:spPr>
        <p:txBody>
          <a:bodyPr wrap="square" rtlCol="0">
            <a:spAutoFit/>
          </a:bodyPr>
          <a:lstStyle/>
          <a:p>
            <a:pPr algn="ctr"/>
            <a:r>
              <a:rPr lang="en-CA" dirty="0">
                <a:latin typeface="Aptos" panose="020B0004020202020204" pitchFamily="34" charset="0"/>
              </a:rPr>
              <a:t>D = 10</a:t>
            </a:r>
            <a:r>
              <a:rPr lang="en-CA" baseline="30000" dirty="0">
                <a:latin typeface="Aptos" panose="020B0004020202020204" pitchFamily="34" charset="0"/>
              </a:rPr>
              <a:t>-2</a:t>
            </a:r>
            <a:r>
              <a:rPr lang="en-CA" dirty="0">
                <a:latin typeface="Aptos" panose="020B0004020202020204" pitchFamily="34" charset="0"/>
              </a:rPr>
              <a:t> &amp; k = 4 x 10</a:t>
            </a:r>
            <a:r>
              <a:rPr lang="en-CA" baseline="30000" dirty="0">
                <a:latin typeface="Aptos" panose="020B0004020202020204" pitchFamily="34" charset="0"/>
              </a:rPr>
              <a:t>-3</a:t>
            </a:r>
          </a:p>
        </p:txBody>
      </p:sp>
      <p:sp>
        <p:nvSpPr>
          <p:cNvPr id="17" name="TextBox 16">
            <a:extLst>
              <a:ext uri="{FF2B5EF4-FFF2-40B4-BE49-F238E27FC236}">
                <a16:creationId xmlns:a16="http://schemas.microsoft.com/office/drawing/2014/main" id="{6844C058-7626-C948-1311-85CD64B7E9D1}"/>
              </a:ext>
            </a:extLst>
          </p:cNvPr>
          <p:cNvSpPr txBox="1"/>
          <p:nvPr/>
        </p:nvSpPr>
        <p:spPr>
          <a:xfrm>
            <a:off x="6748748" y="5538034"/>
            <a:ext cx="3734381" cy="369332"/>
          </a:xfrm>
          <a:prstGeom prst="rect">
            <a:avLst/>
          </a:prstGeom>
          <a:noFill/>
        </p:spPr>
        <p:txBody>
          <a:bodyPr wrap="square" rtlCol="0">
            <a:spAutoFit/>
          </a:bodyPr>
          <a:lstStyle/>
          <a:p>
            <a:pPr algn="ctr"/>
            <a:r>
              <a:rPr lang="en-CA" dirty="0">
                <a:latin typeface="Aptos" panose="020B0004020202020204" pitchFamily="34" charset="0"/>
              </a:rPr>
              <a:t>D = 10</a:t>
            </a:r>
            <a:r>
              <a:rPr lang="en-CA" baseline="30000" dirty="0">
                <a:latin typeface="Aptos" panose="020B0004020202020204" pitchFamily="34" charset="0"/>
              </a:rPr>
              <a:t>-2</a:t>
            </a:r>
            <a:r>
              <a:rPr lang="en-CA" dirty="0">
                <a:latin typeface="Aptos" panose="020B0004020202020204" pitchFamily="34" charset="0"/>
              </a:rPr>
              <a:t> &amp; k = 4 x 10</a:t>
            </a:r>
            <a:r>
              <a:rPr lang="en-CA" baseline="30000" dirty="0">
                <a:latin typeface="Aptos" panose="020B0004020202020204" pitchFamily="34" charset="0"/>
              </a:rPr>
              <a:t>-9</a:t>
            </a:r>
          </a:p>
        </p:txBody>
      </p:sp>
      <p:pic>
        <p:nvPicPr>
          <p:cNvPr id="3" name="Picture 2" descr="A graph with a red line&#10;&#10;Description automatically generated">
            <a:extLst>
              <a:ext uri="{FF2B5EF4-FFF2-40B4-BE49-F238E27FC236}">
                <a16:creationId xmlns:a16="http://schemas.microsoft.com/office/drawing/2014/main" id="{5C6DBF0A-034D-3486-31F8-C808F639A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1" y="2724724"/>
            <a:ext cx="5039878" cy="2813310"/>
          </a:xfrm>
          <a:prstGeom prst="rect">
            <a:avLst/>
          </a:prstGeom>
        </p:spPr>
      </p:pic>
      <p:pic>
        <p:nvPicPr>
          <p:cNvPr id="7" name="Picture 6" descr="A graph of a graph showing a curve&#10;&#10;Description automatically generated with medium confidence">
            <a:extLst>
              <a:ext uri="{FF2B5EF4-FFF2-40B4-BE49-F238E27FC236}">
                <a16:creationId xmlns:a16="http://schemas.microsoft.com/office/drawing/2014/main" id="{8C10634A-9689-8133-3E99-D04D9B4F98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724724"/>
            <a:ext cx="5039878" cy="2813310"/>
          </a:xfrm>
          <a:prstGeom prst="rect">
            <a:avLst/>
          </a:prstGeom>
        </p:spPr>
      </p:pic>
      <p:sp>
        <p:nvSpPr>
          <p:cNvPr id="5" name="TextBox 4">
            <a:extLst>
              <a:ext uri="{FF2B5EF4-FFF2-40B4-BE49-F238E27FC236}">
                <a16:creationId xmlns:a16="http://schemas.microsoft.com/office/drawing/2014/main" id="{06ECB8BB-04E1-781B-10D4-EC76B93BDA71}"/>
              </a:ext>
            </a:extLst>
          </p:cNvPr>
          <p:cNvSpPr txBox="1"/>
          <p:nvPr/>
        </p:nvSpPr>
        <p:spPr>
          <a:xfrm>
            <a:off x="624381" y="998524"/>
            <a:ext cx="6256214" cy="369332"/>
          </a:xfrm>
          <a:prstGeom prst="rect">
            <a:avLst/>
          </a:prstGeom>
          <a:noFill/>
        </p:spPr>
        <p:txBody>
          <a:bodyPr wrap="square">
            <a:spAutoFit/>
          </a:bodyPr>
          <a:lstStyle/>
          <a:p>
            <a:r>
              <a:rPr lang="en-CA" b="1" i="1" dirty="0"/>
              <a:t>a. Manufactured solution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C9A68E0-793A-3A58-4F59-6743FA35C086}"/>
                  </a:ext>
                </a:extLst>
              </p:cNvPr>
              <p:cNvSpPr txBox="1"/>
              <p:nvPr/>
            </p:nvSpPr>
            <p:spPr>
              <a:xfrm>
                <a:off x="3989010" y="1162250"/>
                <a:ext cx="4213979" cy="1377685"/>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CA" sz="1800" b="0" i="1" smtClean="0">
                              <a:solidFill>
                                <a:schemeClr val="tx1"/>
                              </a:solidFill>
                              <a:latin typeface="Cambria Math" panose="02040503050406030204" pitchFamily="18" charset="0"/>
                            </a:rPr>
                          </m:ctrlPr>
                        </m:sSubPr>
                        <m:e>
                          <m:r>
                            <a:rPr lang="en-CA" sz="1800" b="0" i="1" smtClean="0">
                              <a:solidFill>
                                <a:schemeClr val="tx1"/>
                              </a:solidFill>
                              <a:latin typeface="Cambria Math" panose="02040503050406030204" pitchFamily="18" charset="0"/>
                            </a:rPr>
                            <m:t>𝐶</m:t>
                          </m:r>
                        </m:e>
                        <m:sub>
                          <m:r>
                            <a:rPr lang="en-CA" sz="1800" b="0" i="1" smtClean="0">
                              <a:solidFill>
                                <a:schemeClr val="tx1"/>
                              </a:solidFill>
                              <a:latin typeface="Cambria Math" panose="02040503050406030204" pitchFamily="18" charset="0"/>
                            </a:rPr>
                            <m:t>𝑚</m:t>
                          </m:r>
                        </m:sub>
                      </m:sSub>
                      <m:r>
                        <a:rPr lang="en-CA" sz="1800" b="0" i="1" smtClean="0">
                          <a:solidFill>
                            <a:schemeClr val="tx1"/>
                          </a:solidFill>
                          <a:latin typeface="Cambria Math" panose="02040503050406030204" pitchFamily="18" charset="0"/>
                        </a:rPr>
                        <m:t>= </m:t>
                      </m:r>
                      <m:sSup>
                        <m:sSupPr>
                          <m:ctrlPr>
                            <a:rPr lang="en-CA" sz="1800" i="1">
                              <a:solidFill>
                                <a:schemeClr val="tx1"/>
                              </a:solidFill>
                              <a:latin typeface="Cambria Math" panose="02040503050406030204" pitchFamily="18" charset="0"/>
                            </a:rPr>
                          </m:ctrlPr>
                        </m:sSupPr>
                        <m:e>
                          <m:r>
                            <a:rPr lang="en-CA" sz="1800" b="0" i="1">
                              <a:solidFill>
                                <a:schemeClr val="tx1"/>
                              </a:solidFill>
                              <a:latin typeface="Cambria Math" panose="02040503050406030204" pitchFamily="18" charset="0"/>
                            </a:rPr>
                            <m:t>𝑒</m:t>
                          </m:r>
                        </m:e>
                        <m:sup>
                          <m:r>
                            <a:rPr lang="en-CA" sz="1800" b="0" i="1">
                              <a:solidFill>
                                <a:schemeClr val="tx1"/>
                              </a:solidFill>
                              <a:latin typeface="Cambria Math" panose="02040503050406030204" pitchFamily="18" charset="0"/>
                            </a:rPr>
                            <m:t>−</m:t>
                          </m:r>
                          <m:r>
                            <a:rPr lang="en-CA" sz="1800" b="0" i="1">
                              <a:solidFill>
                                <a:schemeClr val="tx1"/>
                              </a:solidFill>
                              <a:latin typeface="Cambria Math" panose="02040503050406030204" pitchFamily="18" charset="0"/>
                              <a:ea typeface="Cambria Math" panose="02040503050406030204" pitchFamily="18" charset="0"/>
                            </a:rPr>
                            <m:t>𝜆</m:t>
                          </m:r>
                          <m:r>
                            <a:rPr lang="en-CA" sz="1800" b="0" i="1">
                              <a:solidFill>
                                <a:schemeClr val="tx1"/>
                              </a:solidFill>
                              <a:latin typeface="Cambria Math" panose="02040503050406030204" pitchFamily="18" charset="0"/>
                              <a:ea typeface="Cambria Math" panose="02040503050406030204" pitchFamily="18" charset="0"/>
                            </a:rPr>
                            <m:t>𝑡</m:t>
                          </m:r>
                        </m:sup>
                      </m:sSup>
                      <m:r>
                        <a:rPr lang="en-CA" sz="1800" b="0" i="1">
                          <a:solidFill>
                            <a:schemeClr val="tx1"/>
                          </a:solidFill>
                          <a:latin typeface="Cambria Math" panose="02040503050406030204" pitchFamily="18" charset="0"/>
                        </a:rPr>
                        <m:t>+</m:t>
                      </m:r>
                      <m:r>
                        <a:rPr lang="en-CA" sz="1800" b="0" i="1">
                          <a:solidFill>
                            <a:schemeClr val="tx1"/>
                          </a:solidFill>
                          <a:latin typeface="Cambria Math" panose="02040503050406030204" pitchFamily="18" charset="0"/>
                        </a:rPr>
                        <m:t>𝐴</m:t>
                      </m:r>
                      <m:sSup>
                        <m:sSupPr>
                          <m:ctrlPr>
                            <a:rPr lang="en-CA" sz="1800" i="1">
                              <a:solidFill>
                                <a:schemeClr val="tx1"/>
                              </a:solidFill>
                              <a:latin typeface="Cambria Math" panose="02040503050406030204" pitchFamily="18" charset="0"/>
                            </a:rPr>
                          </m:ctrlPr>
                        </m:sSupPr>
                        <m:e>
                          <m:r>
                            <a:rPr lang="en-CA" sz="1800" b="0" i="1">
                              <a:solidFill>
                                <a:schemeClr val="tx1"/>
                              </a:solidFill>
                              <a:latin typeface="Cambria Math" panose="02040503050406030204" pitchFamily="18" charset="0"/>
                            </a:rPr>
                            <m:t>𝑟</m:t>
                          </m:r>
                        </m:e>
                        <m:sup>
                          <m:r>
                            <a:rPr lang="en-CA" sz="1800" b="0" i="1">
                              <a:solidFill>
                                <a:schemeClr val="tx1"/>
                              </a:solidFill>
                              <a:latin typeface="Cambria Math" panose="02040503050406030204" pitchFamily="18" charset="0"/>
                            </a:rPr>
                            <m:t>3</m:t>
                          </m:r>
                        </m:sup>
                      </m:sSup>
                    </m:oMath>
                  </m:oMathPara>
                </a14:m>
                <a:endParaRPr lang="en-CA" dirty="0"/>
              </a:p>
              <a:p>
                <a:pPr>
                  <a:lnSpc>
                    <a:spcPct val="150000"/>
                  </a:lnSpc>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𝑆</m:t>
                      </m:r>
                      <m:d>
                        <m:dPr>
                          <m:ctrlPr>
                            <a:rPr lang="en-CA" i="1">
                              <a:latin typeface="Cambria Math" panose="02040503050406030204" pitchFamily="18" charset="0"/>
                            </a:rPr>
                          </m:ctrlPr>
                        </m:dPr>
                        <m:e>
                          <m:r>
                            <a:rPr lang="en-CA" i="1">
                              <a:latin typeface="Cambria Math" panose="02040503050406030204" pitchFamily="18" charset="0"/>
                            </a:rPr>
                            <m:t>𝑟</m:t>
                          </m:r>
                          <m:r>
                            <a:rPr lang="en-CA" i="1">
                              <a:latin typeface="Cambria Math" panose="02040503050406030204" pitchFamily="18" charset="0"/>
                            </a:rPr>
                            <m:t>,</m:t>
                          </m:r>
                          <m:r>
                            <a:rPr lang="en-CA" i="1">
                              <a:latin typeface="Cambria Math" panose="02040503050406030204" pitchFamily="18" charset="0"/>
                            </a:rPr>
                            <m:t>𝑡</m:t>
                          </m:r>
                        </m:e>
                      </m:d>
                      <m:r>
                        <a:rPr lang="en-CA" i="1">
                          <a:latin typeface="Cambria Math" panose="02040503050406030204" pitchFamily="18" charset="0"/>
                        </a:rPr>
                        <m:t>=</m:t>
                      </m:r>
                      <m:d>
                        <m:dPr>
                          <m:ctrlPr>
                            <a:rPr lang="en-CA" i="1">
                              <a:latin typeface="Cambria Math" panose="02040503050406030204" pitchFamily="18" charset="0"/>
                            </a:rPr>
                          </m:ctrlPr>
                        </m:dPr>
                        <m:e>
                          <m:r>
                            <a:rPr lang="en-CA" i="1">
                              <a:latin typeface="Cambria Math" panose="02040503050406030204" pitchFamily="18" charset="0"/>
                            </a:rPr>
                            <m:t>𝑘</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𝜆</m:t>
                          </m:r>
                        </m:e>
                      </m:d>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𝑒</m:t>
                          </m:r>
                        </m:e>
                        <m:sup>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𝜆</m:t>
                          </m:r>
                          <m:r>
                            <a:rPr lang="en-CA" i="1">
                              <a:latin typeface="Cambria Math" panose="02040503050406030204" pitchFamily="18" charset="0"/>
                              <a:ea typeface="Cambria Math" panose="02040503050406030204" pitchFamily="18" charset="0"/>
                            </a:rPr>
                            <m:t>𝑡</m:t>
                          </m:r>
                        </m:sup>
                      </m:sSup>
                      <m:r>
                        <a:rPr lang="en-CA" i="1">
                          <a:latin typeface="Cambria Math" panose="02040503050406030204" pitchFamily="18" charset="0"/>
                          <a:ea typeface="Cambria Math" panose="02040503050406030204" pitchFamily="18" charset="0"/>
                        </a:rPr>
                        <m:t>−</m:t>
                      </m:r>
                      <m:d>
                        <m:dPr>
                          <m:ctrlPr>
                            <a:rPr lang="en-CA" i="1">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9</m:t>
                          </m:r>
                          <m:r>
                            <a:rPr lang="en-CA" i="1">
                              <a:latin typeface="Cambria Math" panose="02040503050406030204" pitchFamily="18" charset="0"/>
                              <a:ea typeface="Cambria Math" panose="02040503050406030204" pitchFamily="18" charset="0"/>
                            </a:rPr>
                            <m:t>𝐷𝐴</m:t>
                          </m:r>
                        </m:e>
                      </m:d>
                      <m:r>
                        <a:rPr lang="en-CA" i="1">
                          <a:latin typeface="Cambria Math" panose="02040503050406030204" pitchFamily="18" charset="0"/>
                          <a:ea typeface="Cambria Math" panose="02040503050406030204" pitchFamily="18" charset="0"/>
                        </a:rPr>
                        <m:t>𝑟</m:t>
                      </m:r>
                      <m:r>
                        <a:rPr lang="en-CA" i="1">
                          <a:latin typeface="Cambria Math" panose="02040503050406030204" pitchFamily="18" charset="0"/>
                          <a:ea typeface="Cambria Math" panose="02040503050406030204" pitchFamily="18" charset="0"/>
                        </a:rPr>
                        <m:t>+</m:t>
                      </m:r>
                      <m:d>
                        <m:dPr>
                          <m:ctrlPr>
                            <a:rPr lang="en-CA" i="1">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𝑘𝐴</m:t>
                          </m:r>
                        </m:e>
                      </m:d>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𝑟</m:t>
                          </m:r>
                        </m:e>
                        <m:sup>
                          <m:r>
                            <a:rPr lang="en-CA" i="1">
                              <a:latin typeface="Cambria Math" panose="02040503050406030204" pitchFamily="18" charset="0"/>
                              <a:ea typeface="Cambria Math" panose="02040503050406030204" pitchFamily="18" charset="0"/>
                            </a:rPr>
                            <m:t>3</m:t>
                          </m:r>
                        </m:sup>
                      </m:sSup>
                    </m:oMath>
                  </m:oMathPara>
                </a14:m>
                <a:endParaRPr lang="en-CA" dirty="0"/>
              </a:p>
              <a:p>
                <a:pPr>
                  <a:lnSpc>
                    <a:spcPct val="150000"/>
                  </a:lnSpc>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ea typeface="Cambria Math" panose="02040503050406030204" pitchFamily="18" charset="0"/>
                        </a:rPr>
                        <m:t>𝜆</m:t>
                      </m:r>
                      <m:r>
                        <a:rPr lang="en-CA" b="0" i="1" smtClean="0">
                          <a:latin typeface="Cambria Math" panose="02040503050406030204" pitchFamily="18" charset="0"/>
                          <a:ea typeface="Cambria Math" panose="02040503050406030204" pitchFamily="18" charset="0"/>
                        </a:rPr>
                        <m:t>=1    &amp;    </m:t>
                      </m:r>
                      <m:r>
                        <a:rPr lang="en-CA" b="0" i="1" smtClean="0">
                          <a:latin typeface="Cambria Math" panose="02040503050406030204" pitchFamily="18" charset="0"/>
                          <a:ea typeface="Cambria Math" panose="02040503050406030204" pitchFamily="18" charset="0"/>
                        </a:rPr>
                        <m:t>𝐴</m:t>
                      </m:r>
                      <m:r>
                        <a:rPr lang="en-CA" b="0" i="1" smtClean="0">
                          <a:latin typeface="Cambria Math" panose="02040503050406030204" pitchFamily="18" charset="0"/>
                          <a:ea typeface="Cambria Math" panose="02040503050406030204" pitchFamily="18" charset="0"/>
                        </a:rPr>
                        <m:t>=−2</m:t>
                      </m:r>
                    </m:oMath>
                  </m:oMathPara>
                </a14:m>
                <a:endParaRPr lang="en-CA" dirty="0"/>
              </a:p>
            </p:txBody>
          </p:sp>
        </mc:Choice>
        <mc:Fallback>
          <p:sp>
            <p:nvSpPr>
              <p:cNvPr id="8" name="TextBox 7">
                <a:extLst>
                  <a:ext uri="{FF2B5EF4-FFF2-40B4-BE49-F238E27FC236}">
                    <a16:creationId xmlns:a16="http://schemas.microsoft.com/office/drawing/2014/main" id="{FC9A68E0-793A-3A58-4F59-6743FA35C086}"/>
                  </a:ext>
                </a:extLst>
              </p:cNvPr>
              <p:cNvSpPr txBox="1">
                <a:spLocks noRot="1" noChangeAspect="1" noMove="1" noResize="1" noEditPoints="1" noAdjustHandles="1" noChangeArrowheads="1" noChangeShapeType="1" noTextEdit="1"/>
              </p:cNvSpPr>
              <p:nvPr/>
            </p:nvSpPr>
            <p:spPr>
              <a:xfrm>
                <a:off x="3989010" y="1162250"/>
                <a:ext cx="4213979" cy="1377685"/>
              </a:xfrm>
              <a:prstGeom prst="rect">
                <a:avLst/>
              </a:prstGeom>
              <a:blipFill>
                <a:blip r:embed="rId6"/>
                <a:stretch>
                  <a:fillRect/>
                </a:stretch>
              </a:blipFill>
            </p:spPr>
            <p:txBody>
              <a:bodyPr/>
              <a:lstStyle/>
              <a:p>
                <a:r>
                  <a:rPr lang="en-CA">
                    <a:noFill/>
                  </a:rPr>
                  <a:t> </a:t>
                </a:r>
              </a:p>
            </p:txBody>
          </p:sp>
        </mc:Fallback>
      </mc:AlternateContent>
      <p:sp>
        <p:nvSpPr>
          <p:cNvPr id="9" name="Slide Number Placeholder 8">
            <a:extLst>
              <a:ext uri="{FF2B5EF4-FFF2-40B4-BE49-F238E27FC236}">
                <a16:creationId xmlns:a16="http://schemas.microsoft.com/office/drawing/2014/main" id="{516053C9-FDB5-1CB4-3A37-A4686205E2DF}"/>
              </a:ext>
            </a:extLst>
          </p:cNvPr>
          <p:cNvSpPr>
            <a:spLocks noGrp="1"/>
          </p:cNvSpPr>
          <p:nvPr>
            <p:ph type="sldNum" sz="quarter" idx="12"/>
          </p:nvPr>
        </p:nvSpPr>
        <p:spPr/>
        <p:txBody>
          <a:bodyPr/>
          <a:lstStyle/>
          <a:p>
            <a:r>
              <a:rPr lang="en-CA" dirty="0"/>
              <a:t>5</a:t>
            </a:r>
          </a:p>
        </p:txBody>
      </p:sp>
    </p:spTree>
    <p:extLst>
      <p:ext uri="{BB962C8B-B14F-4D97-AF65-F5344CB8AC3E}">
        <p14:creationId xmlns:p14="http://schemas.microsoft.com/office/powerpoint/2010/main" val="167969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D1A201-AB8D-FCD4-3DB3-4A37B844A8DD}"/>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F5DD5838-0547-1948-434B-F86298683CA7}"/>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B. CONVERGENCE ANALYSIS – </a:t>
            </a:r>
            <a:r>
              <a:rPr lang="en-US" sz="2400" b="1" dirty="0">
                <a:latin typeface="Bell Gothic Std Black" panose="020B0706020202040204" pitchFamily="34" charset="0"/>
                <a:ea typeface="CMU Sans Serif" panose="02000603000000000000" pitchFamily="2" charset="0"/>
                <a:cs typeface="CMU Sans Serif" panose="02000603000000000000" pitchFamily="2" charset="0"/>
              </a:rPr>
              <a:t>Method of Manufactured Solutions (MMS)</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025E125F-27AF-7289-504C-889771CDA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9" name="TextBox 8">
            <a:extLst>
              <a:ext uri="{FF2B5EF4-FFF2-40B4-BE49-F238E27FC236}">
                <a16:creationId xmlns:a16="http://schemas.microsoft.com/office/drawing/2014/main" id="{41CD7D16-1096-9B5C-8C92-68E9C56FA7A9}"/>
              </a:ext>
            </a:extLst>
          </p:cNvPr>
          <p:cNvSpPr txBox="1"/>
          <p:nvPr/>
        </p:nvSpPr>
        <p:spPr>
          <a:xfrm>
            <a:off x="722103" y="904009"/>
            <a:ext cx="6256214" cy="369332"/>
          </a:xfrm>
          <a:prstGeom prst="rect">
            <a:avLst/>
          </a:prstGeom>
          <a:noFill/>
        </p:spPr>
        <p:txBody>
          <a:bodyPr wrap="square">
            <a:spAutoFit/>
          </a:bodyPr>
          <a:lstStyle/>
          <a:p>
            <a:r>
              <a:rPr lang="en-CA" b="1" i="1" dirty="0"/>
              <a:t>b. Analytical solution with boundary conditions applied</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CEDB90E-4BF8-9592-E140-94F80BF3D6A0}"/>
                  </a:ext>
                </a:extLst>
              </p:cNvPr>
              <p:cNvSpPr txBox="1"/>
              <p:nvPr/>
            </p:nvSpPr>
            <p:spPr>
              <a:xfrm>
                <a:off x="1140744" y="1462340"/>
                <a:ext cx="6074811" cy="562314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CA" sz="1100" i="1" smtClean="0">
                              <a:latin typeface="Cambria Math" panose="02040503050406030204" pitchFamily="18" charset="0"/>
                            </a:rPr>
                          </m:ctrlPr>
                        </m:fPr>
                        <m:num>
                          <m:r>
                            <a:rPr lang="en-CA" sz="1100" i="1" smtClean="0">
                              <a:latin typeface="Cambria Math" panose="02040503050406030204" pitchFamily="18" charset="0"/>
                            </a:rPr>
                            <m:t>𝜕</m:t>
                          </m:r>
                          <m:r>
                            <a:rPr lang="en-CA" sz="1100" b="0" i="1" smtClean="0">
                              <a:latin typeface="Cambria Math" panose="02040503050406030204" pitchFamily="18" charset="0"/>
                            </a:rPr>
                            <m:t>𝐶</m:t>
                          </m:r>
                        </m:num>
                        <m:den>
                          <m:r>
                            <a:rPr lang="en-CA" sz="1100" i="1" smtClean="0">
                              <a:latin typeface="Cambria Math" panose="02040503050406030204" pitchFamily="18" charset="0"/>
                            </a:rPr>
                            <m:t>𝜕</m:t>
                          </m:r>
                          <m:r>
                            <a:rPr lang="en-CA" sz="1100" b="0" i="1" smtClean="0">
                              <a:latin typeface="Cambria Math" panose="02040503050406030204" pitchFamily="18" charset="0"/>
                            </a:rPr>
                            <m:t>𝑡</m:t>
                          </m:r>
                        </m:den>
                      </m:f>
                      <m:r>
                        <a:rPr lang="en-CA" sz="1100" b="0" i="1" smtClean="0">
                          <a:latin typeface="Cambria Math" panose="02040503050406030204" pitchFamily="18" charset="0"/>
                        </a:rPr>
                        <m:t>=</m:t>
                      </m:r>
                      <m:r>
                        <a:rPr lang="en-CA" sz="1100" b="0" i="1" smtClean="0">
                          <a:latin typeface="Cambria Math" panose="02040503050406030204" pitchFamily="18" charset="0"/>
                        </a:rPr>
                        <m:t>𝐷</m:t>
                      </m:r>
                      <m:d>
                        <m:dPr>
                          <m:begChr m:val="["/>
                          <m:endChr m:val="]"/>
                          <m:ctrlPr>
                            <a:rPr lang="en-CA" sz="1100" b="0" i="1" smtClean="0">
                              <a:latin typeface="Cambria Math" panose="02040503050406030204" pitchFamily="18" charset="0"/>
                            </a:rPr>
                          </m:ctrlPr>
                        </m:dPr>
                        <m:e>
                          <m:f>
                            <m:fPr>
                              <m:ctrlPr>
                                <a:rPr lang="en-CA" sz="1100" b="0" i="1" smtClean="0">
                                  <a:latin typeface="Cambria Math" panose="02040503050406030204" pitchFamily="18" charset="0"/>
                                </a:rPr>
                              </m:ctrlPr>
                            </m:fPr>
                            <m:num>
                              <m:sSup>
                                <m:sSupPr>
                                  <m:ctrlPr>
                                    <a:rPr lang="en-CA" sz="1100" b="0" i="1" smtClean="0">
                                      <a:latin typeface="Cambria Math" panose="02040503050406030204" pitchFamily="18" charset="0"/>
                                    </a:rPr>
                                  </m:ctrlPr>
                                </m:sSupPr>
                                <m:e>
                                  <m:r>
                                    <a:rPr lang="en-CA" sz="1100" i="1">
                                      <a:latin typeface="Cambria Math" panose="02040503050406030204" pitchFamily="18" charset="0"/>
                                    </a:rPr>
                                    <m:t>𝜕</m:t>
                                  </m:r>
                                </m:e>
                                <m:sup>
                                  <m:r>
                                    <a:rPr lang="en-CA" sz="1100" b="0" i="1" smtClean="0">
                                      <a:latin typeface="Cambria Math" panose="02040503050406030204" pitchFamily="18" charset="0"/>
                                    </a:rPr>
                                    <m:t>2</m:t>
                                  </m:r>
                                </m:sup>
                              </m:sSup>
                              <m:r>
                                <a:rPr lang="en-CA" sz="1100" b="0" i="1" smtClean="0">
                                  <a:latin typeface="Cambria Math" panose="02040503050406030204" pitchFamily="18" charset="0"/>
                                </a:rPr>
                                <m:t>𝐶</m:t>
                              </m:r>
                            </m:num>
                            <m:den>
                              <m:r>
                                <a:rPr lang="en-CA" sz="1100" b="0" i="1" smtClean="0">
                                  <a:latin typeface="Cambria Math" panose="02040503050406030204" pitchFamily="18" charset="0"/>
                                </a:rPr>
                                <m:t>𝜕</m:t>
                              </m:r>
                              <m:sSup>
                                <m:sSupPr>
                                  <m:ctrlPr>
                                    <a:rPr lang="en-CA" sz="1100" b="0" i="1" smtClean="0">
                                      <a:latin typeface="Cambria Math" panose="02040503050406030204" pitchFamily="18" charset="0"/>
                                    </a:rPr>
                                  </m:ctrlPr>
                                </m:sSupPr>
                                <m:e>
                                  <m:r>
                                    <a:rPr lang="en-CA" sz="1100" b="0" i="1" smtClean="0">
                                      <a:latin typeface="Cambria Math" panose="02040503050406030204" pitchFamily="18" charset="0"/>
                                    </a:rPr>
                                    <m:t>𝑟</m:t>
                                  </m:r>
                                </m:e>
                                <m:sup>
                                  <m:r>
                                    <a:rPr lang="en-CA" sz="1100" b="0" i="1" smtClean="0">
                                      <a:latin typeface="Cambria Math" panose="02040503050406030204" pitchFamily="18" charset="0"/>
                                    </a:rPr>
                                    <m:t>2</m:t>
                                  </m:r>
                                </m:sup>
                              </m:sSup>
                            </m:den>
                          </m:f>
                          <m:r>
                            <a:rPr lang="en-CA" sz="1100" b="0" i="1" smtClean="0">
                              <a:latin typeface="Cambria Math" panose="02040503050406030204" pitchFamily="18" charset="0"/>
                            </a:rPr>
                            <m:t>+ </m:t>
                          </m:r>
                          <m:f>
                            <m:fPr>
                              <m:ctrlPr>
                                <a:rPr lang="en-CA" sz="1100" b="0" i="1" smtClean="0">
                                  <a:latin typeface="Cambria Math" panose="02040503050406030204" pitchFamily="18" charset="0"/>
                                </a:rPr>
                              </m:ctrlPr>
                            </m:fPr>
                            <m:num>
                              <m:r>
                                <a:rPr lang="en-CA" sz="1100" b="0" i="1" smtClean="0">
                                  <a:latin typeface="Cambria Math" panose="02040503050406030204" pitchFamily="18" charset="0"/>
                                </a:rPr>
                                <m:t>1</m:t>
                              </m:r>
                            </m:num>
                            <m:den>
                              <m:r>
                                <a:rPr lang="en-CA" sz="1100" b="0" i="1" smtClean="0">
                                  <a:latin typeface="Cambria Math" panose="02040503050406030204" pitchFamily="18" charset="0"/>
                                </a:rPr>
                                <m:t>𝑟</m:t>
                              </m:r>
                            </m:den>
                          </m:f>
                          <m:f>
                            <m:fPr>
                              <m:ctrlPr>
                                <a:rPr lang="en-CA" sz="1100" b="0" i="1" smtClean="0">
                                  <a:latin typeface="Cambria Math" panose="02040503050406030204" pitchFamily="18" charset="0"/>
                                </a:rPr>
                              </m:ctrlPr>
                            </m:fPr>
                            <m:num>
                              <m:r>
                                <a:rPr lang="en-CA" sz="1100" b="0" i="1" smtClean="0">
                                  <a:latin typeface="Cambria Math" panose="02040503050406030204" pitchFamily="18" charset="0"/>
                                </a:rPr>
                                <m:t>𝜕</m:t>
                              </m:r>
                              <m:r>
                                <a:rPr lang="en-CA" sz="1100" b="0" i="1" smtClean="0">
                                  <a:latin typeface="Cambria Math" panose="02040503050406030204" pitchFamily="18" charset="0"/>
                                </a:rPr>
                                <m:t>𝐶</m:t>
                              </m:r>
                            </m:num>
                            <m:den>
                              <m:r>
                                <a:rPr lang="en-CA" sz="1100" b="0" i="1" smtClean="0">
                                  <a:latin typeface="Cambria Math" panose="02040503050406030204" pitchFamily="18" charset="0"/>
                                </a:rPr>
                                <m:t>𝜕</m:t>
                              </m:r>
                              <m:r>
                                <a:rPr lang="en-CA" sz="1100" b="0" i="1" smtClean="0">
                                  <a:latin typeface="Cambria Math" panose="02040503050406030204" pitchFamily="18" charset="0"/>
                                </a:rPr>
                                <m:t>𝑟</m:t>
                              </m:r>
                            </m:den>
                          </m:f>
                        </m:e>
                      </m:d>
                      <m:r>
                        <a:rPr lang="en-CA" sz="1100" b="0" i="1" smtClean="0">
                          <a:latin typeface="Cambria Math" panose="02040503050406030204" pitchFamily="18" charset="0"/>
                        </a:rPr>
                        <m:t>−</m:t>
                      </m:r>
                      <m:r>
                        <a:rPr lang="en-CA" sz="1100" b="0" i="1" smtClean="0">
                          <a:latin typeface="Cambria Math" panose="02040503050406030204" pitchFamily="18" charset="0"/>
                        </a:rPr>
                        <m:t>𝑘𝐶</m:t>
                      </m:r>
                    </m:oMath>
                  </m:oMathPara>
                </a14:m>
                <a:endParaRPr lang="en-CA" sz="1100" b="0" dirty="0"/>
              </a:p>
              <a:p>
                <a:br>
                  <a:rPr lang="en-CA" sz="1100" b="0" dirty="0"/>
                </a:br>
                <a14:m>
                  <m:oMath xmlns:m="http://schemas.openxmlformats.org/officeDocument/2006/math">
                    <m:sSub>
                      <m:sSubPr>
                        <m:ctrlPr>
                          <a:rPr lang="en-CA" sz="1100" b="1" i="1" smtClean="0">
                            <a:solidFill>
                              <a:srgbClr val="FF0000"/>
                            </a:solidFill>
                            <a:latin typeface="Cambria Math" panose="02040503050406030204" pitchFamily="18" charset="0"/>
                          </a:rPr>
                        </m:ctrlPr>
                      </m:sSubPr>
                      <m:e>
                        <m:r>
                          <a:rPr lang="en-CA" sz="1100" b="1" i="1">
                            <a:solidFill>
                              <a:srgbClr val="FF0000"/>
                            </a:solidFill>
                            <a:latin typeface="Cambria Math" panose="02040503050406030204" pitchFamily="18" charset="0"/>
                          </a:rPr>
                          <m:t>𝑪</m:t>
                        </m:r>
                      </m:e>
                      <m:sub>
                        <m:r>
                          <a:rPr lang="en-CA" sz="1100" b="1" i="1">
                            <a:solidFill>
                              <a:srgbClr val="FF0000"/>
                            </a:solidFill>
                            <a:latin typeface="Cambria Math" panose="02040503050406030204" pitchFamily="18" charset="0"/>
                          </a:rPr>
                          <m:t>𝒎</m:t>
                        </m:r>
                      </m:sub>
                    </m:sSub>
                    <m:r>
                      <a:rPr lang="en-CA" sz="1100" b="1" i="1" smtClean="0">
                        <a:solidFill>
                          <a:srgbClr val="FF0000"/>
                        </a:solidFill>
                        <a:latin typeface="Cambria Math" panose="02040503050406030204" pitchFamily="18" charset="0"/>
                      </a:rPr>
                      <m:t>= </m:t>
                    </m:r>
                    <m:sSup>
                      <m:sSupPr>
                        <m:ctrlPr>
                          <a:rPr lang="en-CA" sz="1100" b="1" i="1">
                            <a:solidFill>
                              <a:srgbClr val="FF0000"/>
                            </a:solidFill>
                            <a:latin typeface="Cambria Math" panose="02040503050406030204" pitchFamily="18" charset="0"/>
                          </a:rPr>
                        </m:ctrlPr>
                      </m:sSupPr>
                      <m:e>
                        <m:r>
                          <a:rPr lang="en-CA" sz="1100" b="1" i="1">
                            <a:solidFill>
                              <a:srgbClr val="FF0000"/>
                            </a:solidFill>
                            <a:latin typeface="Cambria Math" panose="02040503050406030204" pitchFamily="18" charset="0"/>
                          </a:rPr>
                          <m:t>𝒆</m:t>
                        </m:r>
                      </m:e>
                      <m:sup>
                        <m:r>
                          <a:rPr lang="en-CA" sz="1100" b="1" i="1">
                            <a:solidFill>
                              <a:srgbClr val="FF0000"/>
                            </a:solidFill>
                            <a:latin typeface="Cambria Math" panose="02040503050406030204" pitchFamily="18" charset="0"/>
                          </a:rPr>
                          <m:t>−</m:t>
                        </m:r>
                        <m:r>
                          <a:rPr lang="en-CA" sz="1100" b="1" i="1">
                            <a:solidFill>
                              <a:srgbClr val="FF0000"/>
                            </a:solidFill>
                            <a:latin typeface="Cambria Math" panose="02040503050406030204" pitchFamily="18" charset="0"/>
                            <a:ea typeface="Cambria Math" panose="02040503050406030204" pitchFamily="18" charset="0"/>
                          </a:rPr>
                          <m:t>𝝀</m:t>
                        </m:r>
                        <m:r>
                          <a:rPr lang="en-CA" sz="1100" b="1" i="1">
                            <a:solidFill>
                              <a:srgbClr val="FF0000"/>
                            </a:solidFill>
                            <a:latin typeface="Cambria Math" panose="02040503050406030204" pitchFamily="18" charset="0"/>
                            <a:ea typeface="Cambria Math" panose="02040503050406030204" pitchFamily="18" charset="0"/>
                          </a:rPr>
                          <m:t>𝒕</m:t>
                        </m:r>
                      </m:sup>
                    </m:sSup>
                    <m:r>
                      <a:rPr lang="en-CA" sz="1100" b="1" i="1">
                        <a:solidFill>
                          <a:srgbClr val="FF0000"/>
                        </a:solidFill>
                        <a:latin typeface="Cambria Math" panose="02040503050406030204" pitchFamily="18" charset="0"/>
                      </a:rPr>
                      <m:t>+</m:t>
                    </m:r>
                    <m:r>
                      <a:rPr lang="en-CA" sz="1100" b="1" i="1">
                        <a:solidFill>
                          <a:srgbClr val="FF0000"/>
                        </a:solidFill>
                        <a:latin typeface="Cambria Math" panose="02040503050406030204" pitchFamily="18" charset="0"/>
                      </a:rPr>
                      <m:t>𝑨</m:t>
                    </m:r>
                    <m:sSup>
                      <m:sSupPr>
                        <m:ctrlPr>
                          <a:rPr lang="en-CA" sz="1100" b="1" i="1">
                            <a:solidFill>
                              <a:srgbClr val="FF0000"/>
                            </a:solidFill>
                            <a:latin typeface="Cambria Math" panose="02040503050406030204" pitchFamily="18" charset="0"/>
                          </a:rPr>
                        </m:ctrlPr>
                      </m:sSupPr>
                      <m:e>
                        <m:r>
                          <a:rPr lang="en-CA" sz="1100" b="1" i="1">
                            <a:solidFill>
                              <a:srgbClr val="FF0000"/>
                            </a:solidFill>
                            <a:latin typeface="Cambria Math" panose="02040503050406030204" pitchFamily="18" charset="0"/>
                          </a:rPr>
                          <m:t>𝒓</m:t>
                        </m:r>
                      </m:e>
                      <m:sup>
                        <m:r>
                          <a:rPr lang="en-CA" sz="1100" b="1" i="1">
                            <a:solidFill>
                              <a:srgbClr val="FF0000"/>
                            </a:solidFill>
                            <a:latin typeface="Cambria Math" panose="02040503050406030204" pitchFamily="18" charset="0"/>
                          </a:rPr>
                          <m:t>𝟑</m:t>
                        </m:r>
                      </m:sup>
                    </m:sSup>
                    <m:r>
                      <a:rPr lang="en-CA" sz="1100" b="1" i="0" smtClean="0">
                        <a:solidFill>
                          <a:srgbClr val="FF0000"/>
                        </a:solidFill>
                        <a:latin typeface="Cambria Math" panose="02040503050406030204" pitchFamily="18" charset="0"/>
                      </a:rPr>
                      <m:t> </m:t>
                    </m:r>
                  </m:oMath>
                </a14:m>
                <a:r>
                  <a:rPr lang="en-CA" sz="1100" b="1" dirty="0"/>
                  <a:t>  (Manufactured solution)</a:t>
                </a:r>
              </a:p>
              <a:p>
                <a:pPr/>
                <a:br>
                  <a:rPr lang="en-CA" sz="1100" dirty="0"/>
                </a:br>
                <a14:m>
                  <m:oMathPara xmlns:m="http://schemas.openxmlformats.org/officeDocument/2006/math">
                    <m:oMathParaPr>
                      <m:jc m:val="left"/>
                    </m:oMathParaPr>
                    <m:oMath xmlns:m="http://schemas.openxmlformats.org/officeDocument/2006/math">
                      <m:f>
                        <m:fPr>
                          <m:ctrlPr>
                            <a:rPr lang="en-CA" sz="1100" i="1">
                              <a:latin typeface="Cambria Math" panose="02040503050406030204" pitchFamily="18" charset="0"/>
                            </a:rPr>
                          </m:ctrlPr>
                        </m:fPr>
                        <m:num>
                          <m:r>
                            <a:rPr lang="en-CA" sz="1100" i="1">
                              <a:latin typeface="Cambria Math" panose="02040503050406030204" pitchFamily="18" charset="0"/>
                            </a:rPr>
                            <m:t>𝜕</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𝑚</m:t>
                              </m:r>
                            </m:sub>
                          </m:sSub>
                        </m:num>
                        <m:den>
                          <m:r>
                            <a:rPr lang="en-CA" sz="1100" i="1">
                              <a:latin typeface="Cambria Math" panose="02040503050406030204" pitchFamily="18" charset="0"/>
                            </a:rPr>
                            <m:t>𝜕</m:t>
                          </m:r>
                          <m:r>
                            <a:rPr lang="en-CA" sz="1100" i="1">
                              <a:latin typeface="Cambria Math" panose="02040503050406030204" pitchFamily="18" charset="0"/>
                            </a:rPr>
                            <m:t>𝑡</m:t>
                          </m:r>
                        </m:den>
                      </m:f>
                      <m:r>
                        <a:rPr lang="en-CA" sz="1100">
                          <a:latin typeface="Cambria Math" panose="02040503050406030204" pitchFamily="18" charset="0"/>
                        </a:rPr>
                        <m:t>=−</m:t>
                      </m:r>
                      <m:r>
                        <m:rPr>
                          <m:sty m:val="p"/>
                        </m:rPr>
                        <a:rPr lang="el-GR" sz="1100" i="1">
                          <a:latin typeface="Cambria Math" panose="02040503050406030204" pitchFamily="18" charset="0"/>
                          <a:ea typeface="Cambria Math" panose="02040503050406030204" pitchFamily="18" charset="0"/>
                        </a:rPr>
                        <m:t>λ</m:t>
                      </m:r>
                      <m:sSup>
                        <m:sSupPr>
                          <m:ctrlPr>
                            <a:rPr lang="en-CA" sz="1100" i="1">
                              <a:latin typeface="Cambria Math" panose="02040503050406030204" pitchFamily="18" charset="0"/>
                              <a:ea typeface="Cambria Math" panose="02040503050406030204" pitchFamily="18" charset="0"/>
                            </a:rPr>
                          </m:ctrlPr>
                        </m:sSupPr>
                        <m:e>
                          <m:r>
                            <a:rPr lang="en-CA" sz="1100" i="1">
                              <a:latin typeface="Cambria Math" panose="02040503050406030204" pitchFamily="18" charset="0"/>
                              <a:ea typeface="Cambria Math" panose="02040503050406030204" pitchFamily="18" charset="0"/>
                            </a:rPr>
                            <m:t>𝑒</m:t>
                          </m:r>
                        </m:e>
                        <m:sup>
                          <m:r>
                            <a:rPr lang="en-CA" sz="1100" i="1">
                              <a:latin typeface="Cambria Math" panose="02040503050406030204" pitchFamily="18" charset="0"/>
                              <a:ea typeface="Cambria Math" panose="02040503050406030204" pitchFamily="18" charset="0"/>
                            </a:rPr>
                            <m:t>−</m:t>
                          </m:r>
                          <m:r>
                            <a:rPr lang="en-CA" sz="1100" i="1">
                              <a:latin typeface="Cambria Math" panose="02040503050406030204" pitchFamily="18" charset="0"/>
                              <a:ea typeface="Cambria Math" panose="02040503050406030204" pitchFamily="18" charset="0"/>
                            </a:rPr>
                            <m:t>𝜆</m:t>
                          </m:r>
                          <m:r>
                            <a:rPr lang="en-CA" sz="1100" i="1">
                              <a:latin typeface="Cambria Math" panose="02040503050406030204" pitchFamily="18" charset="0"/>
                              <a:ea typeface="Cambria Math" panose="02040503050406030204" pitchFamily="18" charset="0"/>
                            </a:rPr>
                            <m:t>𝑡</m:t>
                          </m:r>
                        </m:sup>
                      </m:sSup>
                      <m:r>
                        <m:rPr>
                          <m:nor/>
                        </m:rPr>
                        <a:rPr lang="en-CA" sz="1100" dirty="0">
                          <a:ea typeface="Cambria Math" panose="02040503050406030204" pitchFamily="18" charset="0"/>
                        </a:rPr>
                        <m:t> ; </m:t>
                      </m:r>
                      <m:f>
                        <m:fPr>
                          <m:ctrlPr>
                            <a:rPr lang="en-CA" sz="1100" i="1">
                              <a:latin typeface="Cambria Math" panose="02040503050406030204" pitchFamily="18" charset="0"/>
                            </a:rPr>
                          </m:ctrlPr>
                        </m:fPr>
                        <m:num>
                          <m:r>
                            <a:rPr lang="en-CA" sz="1100" i="1">
                              <a:latin typeface="Cambria Math" panose="02040503050406030204" pitchFamily="18" charset="0"/>
                            </a:rPr>
                            <m:t>𝜕</m:t>
                          </m:r>
                          <m:r>
                            <a:rPr lang="en-CA" sz="1100" i="1">
                              <a:latin typeface="Cambria Math" panose="02040503050406030204" pitchFamily="18" charset="0"/>
                            </a:rPr>
                            <m:t>𝐶𝑚</m:t>
                          </m:r>
                        </m:num>
                        <m:den>
                          <m:r>
                            <a:rPr lang="en-CA" sz="1100" i="1">
                              <a:latin typeface="Cambria Math" panose="02040503050406030204" pitchFamily="18" charset="0"/>
                            </a:rPr>
                            <m:t>𝜕</m:t>
                          </m:r>
                          <m:r>
                            <a:rPr lang="en-CA" sz="1100" i="1">
                              <a:latin typeface="Cambria Math" panose="02040503050406030204" pitchFamily="18" charset="0"/>
                            </a:rPr>
                            <m:t>𝑟</m:t>
                          </m:r>
                        </m:den>
                      </m:f>
                      <m:r>
                        <a:rPr lang="en-CA" sz="1100" i="1">
                          <a:latin typeface="Cambria Math" panose="02040503050406030204" pitchFamily="18" charset="0"/>
                        </a:rPr>
                        <m:t>=3</m:t>
                      </m:r>
                      <m:r>
                        <a:rPr lang="en-CA" sz="1100" i="1">
                          <a:latin typeface="Cambria Math" panose="02040503050406030204" pitchFamily="18" charset="0"/>
                        </a:rPr>
                        <m:t>𝐴</m:t>
                      </m:r>
                      <m:sSup>
                        <m:sSupPr>
                          <m:ctrlPr>
                            <a:rPr lang="en-CA" sz="1100" i="1">
                              <a:latin typeface="Cambria Math" panose="02040503050406030204" pitchFamily="18" charset="0"/>
                            </a:rPr>
                          </m:ctrlPr>
                        </m:sSupPr>
                        <m:e>
                          <m:r>
                            <a:rPr lang="en-CA" sz="1100" i="1">
                              <a:latin typeface="Cambria Math" panose="02040503050406030204" pitchFamily="18" charset="0"/>
                            </a:rPr>
                            <m:t>𝑟</m:t>
                          </m:r>
                        </m:e>
                        <m:sup>
                          <m:r>
                            <a:rPr lang="en-CA" sz="1100" i="1">
                              <a:latin typeface="Cambria Math" panose="02040503050406030204" pitchFamily="18" charset="0"/>
                            </a:rPr>
                            <m:t>2</m:t>
                          </m:r>
                        </m:sup>
                      </m:sSup>
                      <m:r>
                        <a:rPr lang="en-CA" sz="1100" i="1">
                          <a:latin typeface="Cambria Math" panose="02040503050406030204" pitchFamily="18" charset="0"/>
                        </a:rPr>
                        <m:t> ; </m:t>
                      </m:r>
                      <m:f>
                        <m:fPr>
                          <m:ctrlPr>
                            <a:rPr lang="en-CA" sz="1100" i="1">
                              <a:latin typeface="Cambria Math" panose="02040503050406030204" pitchFamily="18" charset="0"/>
                            </a:rPr>
                          </m:ctrlPr>
                        </m:fPr>
                        <m:num>
                          <m:sSup>
                            <m:sSupPr>
                              <m:ctrlPr>
                                <a:rPr lang="en-CA" sz="1100" i="1">
                                  <a:latin typeface="Cambria Math" panose="02040503050406030204" pitchFamily="18" charset="0"/>
                                </a:rPr>
                              </m:ctrlPr>
                            </m:sSupPr>
                            <m:e>
                              <m:r>
                                <a:rPr lang="en-CA" sz="1100" i="1">
                                  <a:latin typeface="Cambria Math" panose="02040503050406030204" pitchFamily="18" charset="0"/>
                                </a:rPr>
                                <m:t>𝜕</m:t>
                              </m:r>
                            </m:e>
                            <m:sup>
                              <m:r>
                                <a:rPr lang="en-CA" sz="1100" i="1">
                                  <a:latin typeface="Cambria Math" panose="02040503050406030204" pitchFamily="18" charset="0"/>
                                </a:rPr>
                                <m:t>2</m:t>
                              </m:r>
                            </m:sup>
                          </m:sSup>
                          <m:r>
                            <a:rPr lang="en-CA" sz="1100" i="1">
                              <a:latin typeface="Cambria Math" panose="02040503050406030204" pitchFamily="18" charset="0"/>
                            </a:rPr>
                            <m:t>𝐶</m:t>
                          </m:r>
                        </m:num>
                        <m:den>
                          <m:r>
                            <a:rPr lang="en-CA" sz="1100" i="1">
                              <a:latin typeface="Cambria Math" panose="02040503050406030204" pitchFamily="18" charset="0"/>
                            </a:rPr>
                            <m:t>𝜕</m:t>
                          </m:r>
                          <m:sSup>
                            <m:sSupPr>
                              <m:ctrlPr>
                                <a:rPr lang="en-CA" sz="1100" i="1">
                                  <a:latin typeface="Cambria Math" panose="02040503050406030204" pitchFamily="18" charset="0"/>
                                </a:rPr>
                              </m:ctrlPr>
                            </m:sSupPr>
                            <m:e>
                              <m:r>
                                <a:rPr lang="en-CA" sz="1100" i="1">
                                  <a:latin typeface="Cambria Math" panose="02040503050406030204" pitchFamily="18" charset="0"/>
                                </a:rPr>
                                <m:t>𝑟</m:t>
                              </m:r>
                            </m:e>
                            <m:sup>
                              <m:r>
                                <a:rPr lang="en-CA" sz="1100" i="1">
                                  <a:latin typeface="Cambria Math" panose="02040503050406030204" pitchFamily="18" charset="0"/>
                                </a:rPr>
                                <m:t>2</m:t>
                              </m:r>
                            </m:sup>
                          </m:sSup>
                        </m:den>
                      </m:f>
                      <m:r>
                        <m:rPr>
                          <m:nor/>
                        </m:rPr>
                        <a:rPr lang="en-CA" sz="1100" b="0" i="0" smtClean="0">
                          <a:latin typeface="Cambria Math" panose="02040503050406030204" pitchFamily="18" charset="0"/>
                        </a:rPr>
                        <m:t>=</m:t>
                      </m:r>
                      <m:r>
                        <a:rPr lang="en-CA" sz="1100" b="0" i="1" smtClean="0">
                          <a:latin typeface="Cambria Math" panose="02040503050406030204" pitchFamily="18" charset="0"/>
                        </a:rPr>
                        <m:t>6</m:t>
                      </m:r>
                      <m:r>
                        <a:rPr lang="en-CA" sz="1100" i="1">
                          <a:latin typeface="Cambria Math" panose="02040503050406030204" pitchFamily="18" charset="0"/>
                        </a:rPr>
                        <m:t>𝐴</m:t>
                      </m:r>
                      <m:r>
                        <a:rPr lang="en-CA" sz="1100" b="0" i="1" smtClean="0">
                          <a:latin typeface="Cambria Math" panose="02040503050406030204" pitchFamily="18" charset="0"/>
                        </a:rPr>
                        <m:t>𝑟</m:t>
                      </m:r>
                    </m:oMath>
                  </m:oMathPara>
                </a14:m>
                <a:endParaRPr lang="en-CA" sz="1100" dirty="0"/>
              </a:p>
              <a:p>
                <a:pPr/>
                <a:br>
                  <a:rPr lang="en-CA" sz="1100" dirty="0"/>
                </a:br>
                <a14:m>
                  <m:oMathPara xmlns:m="http://schemas.openxmlformats.org/officeDocument/2006/math">
                    <m:oMathParaPr>
                      <m:jc m:val="left"/>
                    </m:oMathParaPr>
                    <m:oMath xmlns:m="http://schemas.openxmlformats.org/officeDocument/2006/math">
                      <m:f>
                        <m:fPr>
                          <m:ctrlPr>
                            <a:rPr lang="en-CA" sz="1100" i="1">
                              <a:latin typeface="Cambria Math" panose="02040503050406030204" pitchFamily="18" charset="0"/>
                            </a:rPr>
                          </m:ctrlPr>
                        </m:fPr>
                        <m:num>
                          <m:r>
                            <a:rPr lang="en-CA" sz="1100" i="1">
                              <a:latin typeface="Cambria Math" panose="02040503050406030204" pitchFamily="18" charset="0"/>
                            </a:rPr>
                            <m:t>𝜕</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𝑚</m:t>
                              </m:r>
                            </m:sub>
                          </m:sSub>
                        </m:num>
                        <m:den>
                          <m:r>
                            <a:rPr lang="en-CA" sz="1100" i="1">
                              <a:latin typeface="Cambria Math" panose="02040503050406030204" pitchFamily="18" charset="0"/>
                            </a:rPr>
                            <m:t>𝜕</m:t>
                          </m:r>
                          <m:r>
                            <a:rPr lang="en-CA" sz="1100" i="1">
                              <a:latin typeface="Cambria Math" panose="02040503050406030204" pitchFamily="18" charset="0"/>
                            </a:rPr>
                            <m:t>𝑡</m:t>
                          </m:r>
                        </m:den>
                      </m:f>
                      <m:r>
                        <a:rPr lang="en-CA" sz="1100" i="1">
                          <a:latin typeface="Cambria Math" panose="02040503050406030204" pitchFamily="18" charset="0"/>
                        </a:rPr>
                        <m:t>=</m:t>
                      </m:r>
                      <m:r>
                        <a:rPr lang="en-CA" sz="1100" i="1">
                          <a:latin typeface="Cambria Math" panose="02040503050406030204" pitchFamily="18" charset="0"/>
                        </a:rPr>
                        <m:t>𝐷</m:t>
                      </m:r>
                      <m:d>
                        <m:dPr>
                          <m:begChr m:val="["/>
                          <m:endChr m:val="]"/>
                          <m:ctrlPr>
                            <a:rPr lang="en-CA" sz="1100" i="1">
                              <a:latin typeface="Cambria Math" panose="02040503050406030204" pitchFamily="18" charset="0"/>
                            </a:rPr>
                          </m:ctrlPr>
                        </m:dPr>
                        <m:e>
                          <m:f>
                            <m:fPr>
                              <m:ctrlPr>
                                <a:rPr lang="en-CA" sz="1100" i="1">
                                  <a:latin typeface="Cambria Math" panose="02040503050406030204" pitchFamily="18" charset="0"/>
                                </a:rPr>
                              </m:ctrlPr>
                            </m:fPr>
                            <m:num>
                              <m:sSup>
                                <m:sSupPr>
                                  <m:ctrlPr>
                                    <a:rPr lang="en-CA" sz="1100" i="1">
                                      <a:latin typeface="Cambria Math" panose="02040503050406030204" pitchFamily="18" charset="0"/>
                                    </a:rPr>
                                  </m:ctrlPr>
                                </m:sSupPr>
                                <m:e>
                                  <m:r>
                                    <a:rPr lang="en-CA" sz="1100" i="1">
                                      <a:latin typeface="Cambria Math" panose="02040503050406030204" pitchFamily="18" charset="0"/>
                                    </a:rPr>
                                    <m:t>𝜕</m:t>
                                  </m:r>
                                </m:e>
                                <m:sup>
                                  <m:r>
                                    <a:rPr lang="en-CA" sz="1100" i="1">
                                      <a:latin typeface="Cambria Math" panose="02040503050406030204" pitchFamily="18" charset="0"/>
                                    </a:rPr>
                                    <m:t>2</m:t>
                                  </m:r>
                                </m:sup>
                              </m:sSup>
                              <m:sSub>
                                <m:sSubPr>
                                  <m:ctrlPr>
                                    <a:rPr lang="en-CA" sz="1100" i="1" smtClean="0">
                                      <a:latin typeface="Cambria Math" panose="02040503050406030204" pitchFamily="18" charset="0"/>
                                    </a:rPr>
                                  </m:ctrlPr>
                                </m:sSubPr>
                                <m:e>
                                  <m:r>
                                    <a:rPr lang="en-CA" sz="1100" b="0" i="1" smtClean="0">
                                      <a:latin typeface="Cambria Math" panose="02040503050406030204" pitchFamily="18" charset="0"/>
                                    </a:rPr>
                                    <m:t>𝐶</m:t>
                                  </m:r>
                                </m:e>
                                <m:sub>
                                  <m:r>
                                    <a:rPr lang="en-CA" sz="1100" b="0" i="1" smtClean="0">
                                      <a:latin typeface="Cambria Math" panose="02040503050406030204" pitchFamily="18" charset="0"/>
                                    </a:rPr>
                                    <m:t>𝑚</m:t>
                                  </m:r>
                                </m:sub>
                              </m:sSub>
                            </m:num>
                            <m:den>
                              <m:r>
                                <a:rPr lang="en-CA" sz="1100" i="1">
                                  <a:latin typeface="Cambria Math" panose="02040503050406030204" pitchFamily="18" charset="0"/>
                                </a:rPr>
                                <m:t>𝜕</m:t>
                              </m:r>
                              <m:sSup>
                                <m:sSupPr>
                                  <m:ctrlPr>
                                    <a:rPr lang="en-CA" sz="1100" i="1">
                                      <a:latin typeface="Cambria Math" panose="02040503050406030204" pitchFamily="18" charset="0"/>
                                    </a:rPr>
                                  </m:ctrlPr>
                                </m:sSupPr>
                                <m:e>
                                  <m:r>
                                    <a:rPr lang="en-CA" sz="1100" i="1">
                                      <a:latin typeface="Cambria Math" panose="02040503050406030204" pitchFamily="18" charset="0"/>
                                    </a:rPr>
                                    <m:t>𝑟</m:t>
                                  </m:r>
                                </m:e>
                                <m:sup>
                                  <m:r>
                                    <a:rPr lang="en-CA" sz="1100" i="1">
                                      <a:latin typeface="Cambria Math" panose="02040503050406030204" pitchFamily="18" charset="0"/>
                                    </a:rPr>
                                    <m:t>2</m:t>
                                  </m:r>
                                </m:sup>
                              </m:sSup>
                            </m:den>
                          </m:f>
                          <m:r>
                            <a:rPr lang="en-CA" sz="1100" i="1">
                              <a:latin typeface="Cambria Math" panose="02040503050406030204" pitchFamily="18" charset="0"/>
                            </a:rPr>
                            <m:t>+ </m:t>
                          </m:r>
                          <m:f>
                            <m:fPr>
                              <m:ctrlPr>
                                <a:rPr lang="en-CA" sz="1100" i="1">
                                  <a:latin typeface="Cambria Math" panose="02040503050406030204" pitchFamily="18" charset="0"/>
                                </a:rPr>
                              </m:ctrlPr>
                            </m:fPr>
                            <m:num>
                              <m:r>
                                <a:rPr lang="en-CA" sz="1100" i="1">
                                  <a:latin typeface="Cambria Math" panose="02040503050406030204" pitchFamily="18" charset="0"/>
                                </a:rPr>
                                <m:t>1</m:t>
                              </m:r>
                            </m:num>
                            <m:den>
                              <m:r>
                                <a:rPr lang="en-CA" sz="1100" i="1">
                                  <a:latin typeface="Cambria Math" panose="02040503050406030204" pitchFamily="18" charset="0"/>
                                </a:rPr>
                                <m:t>𝑟</m:t>
                              </m:r>
                            </m:den>
                          </m:f>
                          <m:f>
                            <m:fPr>
                              <m:ctrlPr>
                                <a:rPr lang="en-CA" sz="1100" i="1">
                                  <a:latin typeface="Cambria Math" panose="02040503050406030204" pitchFamily="18" charset="0"/>
                                </a:rPr>
                              </m:ctrlPr>
                            </m:fPr>
                            <m:num>
                              <m:r>
                                <a:rPr lang="en-CA" sz="1100" i="1">
                                  <a:latin typeface="Cambria Math" panose="02040503050406030204" pitchFamily="18" charset="0"/>
                                </a:rPr>
                                <m:t>𝜕</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𝑚</m:t>
                                  </m:r>
                                </m:sub>
                              </m:sSub>
                            </m:num>
                            <m:den>
                              <m:r>
                                <a:rPr lang="en-CA" sz="1100" i="1">
                                  <a:latin typeface="Cambria Math" panose="02040503050406030204" pitchFamily="18" charset="0"/>
                                </a:rPr>
                                <m:t>𝜕</m:t>
                              </m:r>
                              <m:r>
                                <a:rPr lang="en-CA" sz="1100" i="1">
                                  <a:latin typeface="Cambria Math" panose="02040503050406030204" pitchFamily="18" charset="0"/>
                                </a:rPr>
                                <m:t>𝑟</m:t>
                              </m:r>
                            </m:den>
                          </m:f>
                        </m:e>
                      </m:d>
                      <m:r>
                        <a:rPr lang="en-CA" sz="1100" b="0" i="1" smtClean="0">
                          <a:latin typeface="Cambria Math" panose="02040503050406030204" pitchFamily="18" charset="0"/>
                        </a:rPr>
                        <m:t>−</m:t>
                      </m:r>
                      <m:r>
                        <a:rPr lang="en-CA" sz="1100" b="0" i="1" smtClean="0">
                          <a:latin typeface="Cambria Math" panose="02040503050406030204" pitchFamily="18" charset="0"/>
                        </a:rPr>
                        <m:t>𝑘</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𝑚</m:t>
                          </m:r>
                        </m:sub>
                      </m:sSub>
                      <m:r>
                        <a:rPr lang="en-CA" sz="1100" b="0" i="1" smtClean="0">
                          <a:latin typeface="Cambria Math" panose="02040503050406030204" pitchFamily="18" charset="0"/>
                        </a:rPr>
                        <m:t>+</m:t>
                      </m:r>
                      <m:r>
                        <a:rPr lang="en-CA" sz="1100" b="0" i="1" smtClean="0">
                          <a:latin typeface="Cambria Math" panose="02040503050406030204" pitchFamily="18" charset="0"/>
                        </a:rPr>
                        <m:t>𝑆</m:t>
                      </m:r>
                      <m:d>
                        <m:dPr>
                          <m:ctrlPr>
                            <a:rPr lang="en-CA" sz="1100" b="0" i="1" smtClean="0">
                              <a:latin typeface="Cambria Math" panose="02040503050406030204" pitchFamily="18" charset="0"/>
                            </a:rPr>
                          </m:ctrlPr>
                        </m:dPr>
                        <m:e>
                          <m:r>
                            <a:rPr lang="en-CA" sz="1100" b="0" i="1" smtClean="0">
                              <a:latin typeface="Cambria Math" panose="02040503050406030204" pitchFamily="18" charset="0"/>
                            </a:rPr>
                            <m:t>𝑟</m:t>
                          </m:r>
                          <m:r>
                            <a:rPr lang="en-CA" sz="1100" b="0" i="1" smtClean="0">
                              <a:latin typeface="Cambria Math" panose="02040503050406030204" pitchFamily="18" charset="0"/>
                            </a:rPr>
                            <m:t>,</m:t>
                          </m:r>
                          <m:r>
                            <a:rPr lang="en-CA" sz="1100" b="0" i="1" smtClean="0">
                              <a:latin typeface="Cambria Math" panose="02040503050406030204" pitchFamily="18" charset="0"/>
                            </a:rPr>
                            <m:t>𝑡</m:t>
                          </m:r>
                        </m:e>
                      </m:d>
                    </m:oMath>
                  </m:oMathPara>
                </a14:m>
                <a:endParaRPr lang="en-CA" sz="1100" dirty="0"/>
              </a:p>
              <a:p>
                <a:pPr/>
                <a:br>
                  <a:rPr lang="en-CA" sz="1100" dirty="0"/>
                </a:br>
                <a14:m>
                  <m:oMathPara xmlns:m="http://schemas.openxmlformats.org/officeDocument/2006/math">
                    <m:oMathParaPr>
                      <m:jc m:val="left"/>
                    </m:oMathParaPr>
                    <m:oMath xmlns:m="http://schemas.openxmlformats.org/officeDocument/2006/math">
                      <m:r>
                        <a:rPr lang="en-CA" sz="1100" i="1">
                          <a:latin typeface="Cambria Math" panose="02040503050406030204" pitchFamily="18" charset="0"/>
                        </a:rPr>
                        <m:t>𝑆</m:t>
                      </m:r>
                      <m:d>
                        <m:dPr>
                          <m:ctrlPr>
                            <a:rPr lang="en-CA" sz="1100" i="1">
                              <a:latin typeface="Cambria Math" panose="02040503050406030204" pitchFamily="18" charset="0"/>
                            </a:rPr>
                          </m:ctrlPr>
                        </m:dPr>
                        <m:e>
                          <m:r>
                            <a:rPr lang="en-CA" sz="1100" i="1">
                              <a:latin typeface="Cambria Math" panose="02040503050406030204" pitchFamily="18" charset="0"/>
                            </a:rPr>
                            <m:t>𝑟</m:t>
                          </m:r>
                          <m:r>
                            <a:rPr lang="en-CA" sz="1100" i="1">
                              <a:latin typeface="Cambria Math" panose="02040503050406030204" pitchFamily="18" charset="0"/>
                            </a:rPr>
                            <m:t>,</m:t>
                          </m:r>
                          <m:r>
                            <a:rPr lang="en-CA" sz="1100" i="1">
                              <a:latin typeface="Cambria Math" panose="02040503050406030204" pitchFamily="18" charset="0"/>
                            </a:rPr>
                            <m:t>𝑡</m:t>
                          </m:r>
                        </m:e>
                      </m:d>
                      <m:r>
                        <a:rPr lang="en-CA" sz="1100" i="1">
                          <a:latin typeface="Cambria Math" panose="02040503050406030204" pitchFamily="18" charset="0"/>
                        </a:rPr>
                        <m:t>= </m:t>
                      </m:r>
                      <m:r>
                        <a:rPr lang="en-CA" sz="1100">
                          <a:latin typeface="Cambria Math" panose="02040503050406030204" pitchFamily="18" charset="0"/>
                        </a:rPr>
                        <m:t>−</m:t>
                      </m:r>
                      <m:r>
                        <m:rPr>
                          <m:sty m:val="p"/>
                        </m:rPr>
                        <a:rPr lang="el-GR" sz="1100" i="1">
                          <a:latin typeface="Cambria Math" panose="02040503050406030204" pitchFamily="18" charset="0"/>
                          <a:ea typeface="Cambria Math" panose="02040503050406030204" pitchFamily="18" charset="0"/>
                        </a:rPr>
                        <m:t>λ</m:t>
                      </m:r>
                      <m:sSup>
                        <m:sSupPr>
                          <m:ctrlPr>
                            <a:rPr lang="en-CA" sz="1100" i="1">
                              <a:latin typeface="Cambria Math" panose="02040503050406030204" pitchFamily="18" charset="0"/>
                              <a:ea typeface="Cambria Math" panose="02040503050406030204" pitchFamily="18" charset="0"/>
                            </a:rPr>
                          </m:ctrlPr>
                        </m:sSupPr>
                        <m:e>
                          <m:r>
                            <a:rPr lang="en-CA" sz="1100" i="1">
                              <a:latin typeface="Cambria Math" panose="02040503050406030204" pitchFamily="18" charset="0"/>
                              <a:ea typeface="Cambria Math" panose="02040503050406030204" pitchFamily="18" charset="0"/>
                            </a:rPr>
                            <m:t>𝑒</m:t>
                          </m:r>
                        </m:e>
                        <m:sup>
                          <m:r>
                            <a:rPr lang="en-CA" sz="1100" i="1">
                              <a:latin typeface="Cambria Math" panose="02040503050406030204" pitchFamily="18" charset="0"/>
                              <a:ea typeface="Cambria Math" panose="02040503050406030204" pitchFamily="18" charset="0"/>
                            </a:rPr>
                            <m:t>−</m:t>
                          </m:r>
                          <m:r>
                            <a:rPr lang="en-CA" sz="1100" i="1">
                              <a:latin typeface="Cambria Math" panose="02040503050406030204" pitchFamily="18" charset="0"/>
                              <a:ea typeface="Cambria Math" panose="02040503050406030204" pitchFamily="18" charset="0"/>
                            </a:rPr>
                            <m:t>𝜆</m:t>
                          </m:r>
                          <m:r>
                            <a:rPr lang="en-CA" sz="1100" i="1">
                              <a:latin typeface="Cambria Math" panose="02040503050406030204" pitchFamily="18" charset="0"/>
                              <a:ea typeface="Cambria Math" panose="02040503050406030204" pitchFamily="18" charset="0"/>
                            </a:rPr>
                            <m:t>𝑡</m:t>
                          </m:r>
                        </m:sup>
                      </m:sSup>
                      <m:r>
                        <a:rPr lang="en-CA" sz="1100">
                          <a:latin typeface="Cambria Math" panose="02040503050406030204" pitchFamily="18" charset="0"/>
                          <a:ea typeface="Cambria Math" panose="02040503050406030204" pitchFamily="18" charset="0"/>
                        </a:rPr>
                        <m:t>−</m:t>
                      </m:r>
                      <m:r>
                        <m:rPr>
                          <m:sty m:val="p"/>
                        </m:rPr>
                        <a:rPr lang="en-CA" sz="1100">
                          <a:latin typeface="Cambria Math" panose="02040503050406030204" pitchFamily="18" charset="0"/>
                          <a:ea typeface="Cambria Math" panose="02040503050406030204" pitchFamily="18" charset="0"/>
                        </a:rPr>
                        <m:t>D</m:t>
                      </m:r>
                      <m:d>
                        <m:dPr>
                          <m:begChr m:val="["/>
                          <m:endChr m:val="]"/>
                          <m:ctrlPr>
                            <a:rPr lang="en-CA" sz="1100" i="1">
                              <a:latin typeface="Cambria Math" panose="02040503050406030204" pitchFamily="18" charset="0"/>
                              <a:ea typeface="Cambria Math" panose="02040503050406030204" pitchFamily="18" charset="0"/>
                            </a:rPr>
                          </m:ctrlPr>
                        </m:dPr>
                        <m:e>
                          <m:r>
                            <a:rPr lang="en-CA" sz="1100" i="1">
                              <a:latin typeface="Cambria Math" panose="02040503050406030204" pitchFamily="18" charset="0"/>
                            </a:rPr>
                            <m:t>6</m:t>
                          </m:r>
                          <m:r>
                            <a:rPr lang="en-CA" sz="1100" i="1">
                              <a:latin typeface="Cambria Math" panose="02040503050406030204" pitchFamily="18" charset="0"/>
                            </a:rPr>
                            <m:t>𝐴</m:t>
                          </m:r>
                          <m:r>
                            <m:rPr>
                              <m:sty m:val="p"/>
                            </m:rPr>
                            <a:rPr lang="en-CA" sz="1100" b="0" i="0" smtClean="0">
                              <a:latin typeface="Cambria Math" panose="02040503050406030204" pitchFamily="18" charset="0"/>
                            </a:rPr>
                            <m:t>r</m:t>
                          </m:r>
                          <m:r>
                            <a:rPr lang="en-CA" sz="1100">
                              <a:latin typeface="Cambria Math" panose="02040503050406030204" pitchFamily="18" charset="0"/>
                              <a:ea typeface="Cambria Math" panose="02040503050406030204" pitchFamily="18" charset="0"/>
                            </a:rPr>
                            <m:t>+</m:t>
                          </m:r>
                          <m:f>
                            <m:fPr>
                              <m:ctrlPr>
                                <a:rPr lang="en-CA" sz="1100" i="1">
                                  <a:latin typeface="Cambria Math" panose="02040503050406030204" pitchFamily="18" charset="0"/>
                                  <a:ea typeface="Cambria Math" panose="02040503050406030204" pitchFamily="18" charset="0"/>
                                </a:rPr>
                              </m:ctrlPr>
                            </m:fPr>
                            <m:num>
                              <m:r>
                                <a:rPr lang="en-CA" sz="1100" i="1">
                                  <a:latin typeface="Cambria Math" panose="02040503050406030204" pitchFamily="18" charset="0"/>
                                  <a:ea typeface="Cambria Math" panose="02040503050406030204" pitchFamily="18" charset="0"/>
                                </a:rPr>
                                <m:t>1</m:t>
                              </m:r>
                            </m:num>
                            <m:den>
                              <m:r>
                                <a:rPr lang="en-CA" sz="1100" i="1">
                                  <a:latin typeface="Cambria Math" panose="02040503050406030204" pitchFamily="18" charset="0"/>
                                  <a:ea typeface="Cambria Math" panose="02040503050406030204" pitchFamily="18" charset="0"/>
                                </a:rPr>
                                <m:t>𝑟</m:t>
                              </m:r>
                            </m:den>
                          </m:f>
                          <m:d>
                            <m:dPr>
                              <m:ctrlPr>
                                <a:rPr lang="en-CA" sz="1100" i="1">
                                  <a:latin typeface="Cambria Math" panose="02040503050406030204" pitchFamily="18" charset="0"/>
                                  <a:ea typeface="Cambria Math" panose="02040503050406030204" pitchFamily="18" charset="0"/>
                                </a:rPr>
                              </m:ctrlPr>
                            </m:dPr>
                            <m:e>
                              <m:r>
                                <a:rPr lang="en-CA" sz="1100" i="1">
                                  <a:latin typeface="Cambria Math" panose="02040503050406030204" pitchFamily="18" charset="0"/>
                                </a:rPr>
                                <m:t>3</m:t>
                              </m:r>
                              <m:r>
                                <a:rPr lang="en-CA" sz="1100" i="1">
                                  <a:latin typeface="Cambria Math" panose="02040503050406030204" pitchFamily="18" charset="0"/>
                                </a:rPr>
                                <m:t>𝐴</m:t>
                              </m:r>
                              <m:sSup>
                                <m:sSupPr>
                                  <m:ctrlPr>
                                    <a:rPr lang="en-CA" sz="1100" i="1">
                                      <a:latin typeface="Cambria Math" panose="02040503050406030204" pitchFamily="18" charset="0"/>
                                    </a:rPr>
                                  </m:ctrlPr>
                                </m:sSupPr>
                                <m:e>
                                  <m:r>
                                    <a:rPr lang="en-CA" sz="1100" i="1">
                                      <a:latin typeface="Cambria Math" panose="02040503050406030204" pitchFamily="18" charset="0"/>
                                    </a:rPr>
                                    <m:t>𝑟</m:t>
                                  </m:r>
                                </m:e>
                                <m:sup>
                                  <m:r>
                                    <a:rPr lang="en-CA" sz="1100" i="1">
                                      <a:latin typeface="Cambria Math" panose="02040503050406030204" pitchFamily="18" charset="0"/>
                                    </a:rPr>
                                    <m:t>2</m:t>
                                  </m:r>
                                </m:sup>
                              </m:sSup>
                            </m:e>
                          </m:d>
                        </m:e>
                      </m:d>
                      <m:r>
                        <a:rPr lang="en-CA" sz="1100" i="1">
                          <a:latin typeface="Cambria Math" panose="02040503050406030204" pitchFamily="18" charset="0"/>
                        </a:rPr>
                        <m:t>+</m:t>
                      </m:r>
                      <m:r>
                        <a:rPr lang="en-CA" sz="1100" i="1">
                          <a:latin typeface="Cambria Math" panose="02040503050406030204" pitchFamily="18" charset="0"/>
                        </a:rPr>
                        <m:t>𝑘</m:t>
                      </m:r>
                      <m:d>
                        <m:dPr>
                          <m:ctrlPr>
                            <a:rPr lang="en-CA" sz="1100" i="1">
                              <a:latin typeface="Cambria Math" panose="02040503050406030204" pitchFamily="18" charset="0"/>
                            </a:rPr>
                          </m:ctrlPr>
                        </m:dPr>
                        <m:e>
                          <m:sSup>
                            <m:sSupPr>
                              <m:ctrlPr>
                                <a:rPr lang="en-CA" sz="1100" i="1">
                                  <a:latin typeface="Cambria Math" panose="02040503050406030204" pitchFamily="18" charset="0"/>
                                  <a:ea typeface="Cambria Math" panose="02040503050406030204" pitchFamily="18" charset="0"/>
                                </a:rPr>
                              </m:ctrlPr>
                            </m:sSupPr>
                            <m:e>
                              <m:r>
                                <a:rPr lang="en-CA" sz="1100" i="1">
                                  <a:latin typeface="Cambria Math" panose="02040503050406030204" pitchFamily="18" charset="0"/>
                                  <a:ea typeface="Cambria Math" panose="02040503050406030204" pitchFamily="18" charset="0"/>
                                </a:rPr>
                                <m:t>𝑒</m:t>
                              </m:r>
                            </m:e>
                            <m:sup>
                              <m:r>
                                <a:rPr lang="en-CA" sz="1100" i="1">
                                  <a:latin typeface="Cambria Math" panose="02040503050406030204" pitchFamily="18" charset="0"/>
                                  <a:ea typeface="Cambria Math" panose="02040503050406030204" pitchFamily="18" charset="0"/>
                                </a:rPr>
                                <m:t>−</m:t>
                              </m:r>
                              <m:r>
                                <a:rPr lang="en-CA" sz="1100" i="1">
                                  <a:latin typeface="Cambria Math" panose="02040503050406030204" pitchFamily="18" charset="0"/>
                                  <a:ea typeface="Cambria Math" panose="02040503050406030204" pitchFamily="18" charset="0"/>
                                </a:rPr>
                                <m:t>𝜆</m:t>
                              </m:r>
                              <m:r>
                                <a:rPr lang="en-CA" sz="1100" i="1">
                                  <a:latin typeface="Cambria Math" panose="02040503050406030204" pitchFamily="18" charset="0"/>
                                  <a:ea typeface="Cambria Math" panose="02040503050406030204" pitchFamily="18" charset="0"/>
                                </a:rPr>
                                <m:t>𝑡</m:t>
                              </m:r>
                            </m:sup>
                          </m:sSup>
                          <m:r>
                            <m:rPr>
                              <m:nor/>
                            </m:rPr>
                            <a:rPr lang="en-CA" sz="1100" dirty="0"/>
                            <m:t> +  </m:t>
                          </m:r>
                          <m:sSup>
                            <m:sSupPr>
                              <m:ctrlPr>
                                <a:rPr lang="en-CA" sz="1100" i="1">
                                  <a:latin typeface="Cambria Math" panose="02040503050406030204" pitchFamily="18" charset="0"/>
                                </a:rPr>
                              </m:ctrlPr>
                            </m:sSupPr>
                            <m:e>
                              <m:r>
                                <a:rPr lang="en-CA" sz="1100" b="0" i="1" smtClean="0">
                                  <a:latin typeface="Cambria Math" panose="02040503050406030204" pitchFamily="18" charset="0"/>
                                </a:rPr>
                                <m:t>𝐴</m:t>
                              </m:r>
                              <m:r>
                                <a:rPr lang="en-CA" sz="1100" i="1">
                                  <a:latin typeface="Cambria Math" panose="02040503050406030204" pitchFamily="18" charset="0"/>
                                </a:rPr>
                                <m:t>𝑟</m:t>
                              </m:r>
                            </m:e>
                            <m:sup>
                              <m:r>
                                <a:rPr lang="en-CA" sz="1100" i="1">
                                  <a:latin typeface="Cambria Math" panose="02040503050406030204" pitchFamily="18" charset="0"/>
                                </a:rPr>
                                <m:t>3</m:t>
                              </m:r>
                            </m:sup>
                          </m:sSup>
                        </m:e>
                      </m:d>
                    </m:oMath>
                  </m:oMathPara>
                </a14:m>
                <a:endParaRPr lang="en-CA" sz="1100" dirty="0"/>
              </a:p>
              <a:p>
                <a:pPr/>
                <a:br>
                  <a:rPr lang="en-CA" sz="1100" dirty="0"/>
                </a:br>
                <a14:m>
                  <m:oMathPara xmlns:m="http://schemas.openxmlformats.org/officeDocument/2006/math">
                    <m:oMathParaPr>
                      <m:jc m:val="left"/>
                    </m:oMathParaPr>
                    <m:oMath xmlns:m="http://schemas.openxmlformats.org/officeDocument/2006/math">
                      <m:r>
                        <a:rPr lang="en-CA" sz="1100" i="1">
                          <a:latin typeface="Cambria Math" panose="02040503050406030204" pitchFamily="18" charset="0"/>
                        </a:rPr>
                        <m:t>𝑆</m:t>
                      </m:r>
                      <m:d>
                        <m:dPr>
                          <m:ctrlPr>
                            <a:rPr lang="en-CA" sz="1100" i="1">
                              <a:latin typeface="Cambria Math" panose="02040503050406030204" pitchFamily="18" charset="0"/>
                            </a:rPr>
                          </m:ctrlPr>
                        </m:dPr>
                        <m:e>
                          <m:r>
                            <a:rPr lang="en-CA" sz="1100" i="1">
                              <a:latin typeface="Cambria Math" panose="02040503050406030204" pitchFamily="18" charset="0"/>
                            </a:rPr>
                            <m:t>𝑟</m:t>
                          </m:r>
                          <m:r>
                            <a:rPr lang="en-CA" sz="1100" i="1">
                              <a:latin typeface="Cambria Math" panose="02040503050406030204" pitchFamily="18" charset="0"/>
                            </a:rPr>
                            <m:t>,</m:t>
                          </m:r>
                          <m:r>
                            <a:rPr lang="en-CA" sz="1100" i="1">
                              <a:latin typeface="Cambria Math" panose="02040503050406030204" pitchFamily="18" charset="0"/>
                            </a:rPr>
                            <m:t>𝑡</m:t>
                          </m:r>
                        </m:e>
                      </m:d>
                      <m:r>
                        <a:rPr lang="en-CA" sz="1100" i="1">
                          <a:latin typeface="Cambria Math" panose="02040503050406030204" pitchFamily="18" charset="0"/>
                        </a:rPr>
                        <m:t>=</m:t>
                      </m:r>
                      <m:d>
                        <m:dPr>
                          <m:ctrlPr>
                            <a:rPr lang="en-CA" sz="1100" i="1">
                              <a:latin typeface="Cambria Math" panose="02040503050406030204" pitchFamily="18" charset="0"/>
                            </a:rPr>
                          </m:ctrlPr>
                        </m:dPr>
                        <m:e>
                          <m:r>
                            <a:rPr lang="en-CA" sz="1100" i="1">
                              <a:latin typeface="Cambria Math" panose="02040503050406030204" pitchFamily="18" charset="0"/>
                            </a:rPr>
                            <m:t>𝑘</m:t>
                          </m:r>
                          <m:r>
                            <a:rPr lang="en-CA" sz="1100" i="1">
                              <a:latin typeface="Cambria Math" panose="02040503050406030204" pitchFamily="18" charset="0"/>
                            </a:rPr>
                            <m:t>−</m:t>
                          </m:r>
                          <m:r>
                            <a:rPr lang="en-CA" sz="1100" i="1">
                              <a:latin typeface="Cambria Math" panose="02040503050406030204" pitchFamily="18" charset="0"/>
                              <a:ea typeface="Cambria Math" panose="02040503050406030204" pitchFamily="18" charset="0"/>
                            </a:rPr>
                            <m:t>𝜆</m:t>
                          </m:r>
                        </m:e>
                      </m:d>
                      <m:sSup>
                        <m:sSupPr>
                          <m:ctrlPr>
                            <a:rPr lang="en-CA" sz="1100" i="1">
                              <a:latin typeface="Cambria Math" panose="02040503050406030204" pitchFamily="18" charset="0"/>
                              <a:ea typeface="Cambria Math" panose="02040503050406030204" pitchFamily="18" charset="0"/>
                            </a:rPr>
                          </m:ctrlPr>
                        </m:sSupPr>
                        <m:e>
                          <m:r>
                            <a:rPr lang="en-CA" sz="1100" i="1">
                              <a:latin typeface="Cambria Math" panose="02040503050406030204" pitchFamily="18" charset="0"/>
                              <a:ea typeface="Cambria Math" panose="02040503050406030204" pitchFamily="18" charset="0"/>
                            </a:rPr>
                            <m:t>𝑒</m:t>
                          </m:r>
                        </m:e>
                        <m:sup>
                          <m:r>
                            <a:rPr lang="en-CA" sz="1100" i="1">
                              <a:latin typeface="Cambria Math" panose="02040503050406030204" pitchFamily="18" charset="0"/>
                              <a:ea typeface="Cambria Math" panose="02040503050406030204" pitchFamily="18" charset="0"/>
                            </a:rPr>
                            <m:t>−</m:t>
                          </m:r>
                          <m:r>
                            <a:rPr lang="en-CA" sz="1100" i="1">
                              <a:latin typeface="Cambria Math" panose="02040503050406030204" pitchFamily="18" charset="0"/>
                              <a:ea typeface="Cambria Math" panose="02040503050406030204" pitchFamily="18" charset="0"/>
                            </a:rPr>
                            <m:t>𝜆</m:t>
                          </m:r>
                          <m:r>
                            <a:rPr lang="en-CA" sz="1100" i="1">
                              <a:latin typeface="Cambria Math" panose="02040503050406030204" pitchFamily="18" charset="0"/>
                              <a:ea typeface="Cambria Math" panose="02040503050406030204" pitchFamily="18" charset="0"/>
                            </a:rPr>
                            <m:t>𝑡</m:t>
                          </m:r>
                        </m:sup>
                      </m:sSup>
                      <m:r>
                        <a:rPr lang="en-CA" sz="1100" i="1">
                          <a:latin typeface="Cambria Math" panose="02040503050406030204" pitchFamily="18" charset="0"/>
                          <a:ea typeface="Cambria Math" panose="02040503050406030204" pitchFamily="18" charset="0"/>
                        </a:rPr>
                        <m:t>−</m:t>
                      </m:r>
                      <m:d>
                        <m:dPr>
                          <m:ctrlPr>
                            <a:rPr lang="en-CA" sz="1100" i="1">
                              <a:latin typeface="Cambria Math" panose="02040503050406030204" pitchFamily="18" charset="0"/>
                              <a:ea typeface="Cambria Math" panose="02040503050406030204" pitchFamily="18" charset="0"/>
                            </a:rPr>
                          </m:ctrlPr>
                        </m:dPr>
                        <m:e>
                          <m:r>
                            <a:rPr lang="en-CA" sz="1100" i="1">
                              <a:latin typeface="Cambria Math" panose="02040503050406030204" pitchFamily="18" charset="0"/>
                              <a:ea typeface="Cambria Math" panose="02040503050406030204" pitchFamily="18" charset="0"/>
                            </a:rPr>
                            <m:t>9</m:t>
                          </m:r>
                          <m:r>
                            <a:rPr lang="en-CA" sz="1100" i="1">
                              <a:latin typeface="Cambria Math" panose="02040503050406030204" pitchFamily="18" charset="0"/>
                              <a:ea typeface="Cambria Math" panose="02040503050406030204" pitchFamily="18" charset="0"/>
                            </a:rPr>
                            <m:t>𝐷𝐴</m:t>
                          </m:r>
                        </m:e>
                      </m:d>
                      <m:r>
                        <a:rPr lang="en-CA" sz="1100" i="1">
                          <a:latin typeface="Cambria Math" panose="02040503050406030204" pitchFamily="18" charset="0"/>
                          <a:ea typeface="Cambria Math" panose="02040503050406030204" pitchFamily="18" charset="0"/>
                        </a:rPr>
                        <m:t>𝑟</m:t>
                      </m:r>
                      <m:r>
                        <a:rPr lang="en-CA" sz="1100" i="1">
                          <a:latin typeface="Cambria Math" panose="02040503050406030204" pitchFamily="18" charset="0"/>
                          <a:ea typeface="Cambria Math" panose="02040503050406030204" pitchFamily="18" charset="0"/>
                        </a:rPr>
                        <m:t>+</m:t>
                      </m:r>
                      <m:d>
                        <m:dPr>
                          <m:ctrlPr>
                            <a:rPr lang="en-CA" sz="1100" i="1">
                              <a:latin typeface="Cambria Math" panose="02040503050406030204" pitchFamily="18" charset="0"/>
                              <a:ea typeface="Cambria Math" panose="02040503050406030204" pitchFamily="18" charset="0"/>
                            </a:rPr>
                          </m:ctrlPr>
                        </m:dPr>
                        <m:e>
                          <m:r>
                            <a:rPr lang="en-CA" sz="1100" b="0" i="1" smtClean="0">
                              <a:latin typeface="Cambria Math" panose="02040503050406030204" pitchFamily="18" charset="0"/>
                              <a:ea typeface="Cambria Math" panose="02040503050406030204" pitchFamily="18" charset="0"/>
                            </a:rPr>
                            <m:t>𝑘</m:t>
                          </m:r>
                          <m:r>
                            <a:rPr lang="en-CA" sz="1100" i="1">
                              <a:latin typeface="Cambria Math" panose="02040503050406030204" pitchFamily="18" charset="0"/>
                              <a:ea typeface="Cambria Math" panose="02040503050406030204" pitchFamily="18" charset="0"/>
                            </a:rPr>
                            <m:t>𝐴</m:t>
                          </m:r>
                        </m:e>
                      </m:d>
                      <m:sSup>
                        <m:sSupPr>
                          <m:ctrlPr>
                            <a:rPr lang="en-CA" sz="1100" i="1">
                              <a:latin typeface="Cambria Math" panose="02040503050406030204" pitchFamily="18" charset="0"/>
                              <a:ea typeface="Cambria Math" panose="02040503050406030204" pitchFamily="18" charset="0"/>
                            </a:rPr>
                          </m:ctrlPr>
                        </m:sSupPr>
                        <m:e>
                          <m:r>
                            <a:rPr lang="en-CA" sz="1100" i="1">
                              <a:latin typeface="Cambria Math" panose="02040503050406030204" pitchFamily="18" charset="0"/>
                              <a:ea typeface="Cambria Math" panose="02040503050406030204" pitchFamily="18" charset="0"/>
                            </a:rPr>
                            <m:t>𝑟</m:t>
                          </m:r>
                        </m:e>
                        <m:sup>
                          <m:r>
                            <a:rPr lang="en-CA" sz="1100" i="1">
                              <a:latin typeface="Cambria Math" panose="02040503050406030204" pitchFamily="18" charset="0"/>
                              <a:ea typeface="Cambria Math" panose="02040503050406030204" pitchFamily="18" charset="0"/>
                            </a:rPr>
                            <m:t>3</m:t>
                          </m:r>
                        </m:sup>
                      </m:sSup>
                      <m:r>
                        <m:rPr>
                          <m:nor/>
                        </m:rPr>
                        <a:rPr lang="en-CA" sz="1100" dirty="0"/>
                        <m:t> </m:t>
                      </m:r>
                    </m:oMath>
                  </m:oMathPara>
                </a14:m>
                <a:endParaRPr lang="en-CA" sz="1100" dirty="0"/>
              </a:p>
              <a:p>
                <a:pPr/>
                <a:br>
                  <a:rPr lang="en-CA" sz="1100" dirty="0"/>
                </a:br>
                <a14:m>
                  <m:oMathPara xmlns:m="http://schemas.openxmlformats.org/officeDocument/2006/math">
                    <m:oMathParaPr>
                      <m:jc m:val="left"/>
                    </m:oMathParaPr>
                    <m:oMath xmlns:m="http://schemas.openxmlformats.org/officeDocument/2006/math">
                      <m:r>
                        <a:rPr lang="en-CA" sz="1100" b="1" i="1" smtClean="0">
                          <a:solidFill>
                            <a:srgbClr val="FF0000"/>
                          </a:solidFill>
                          <a:latin typeface="Cambria Math" panose="02040503050406030204" pitchFamily="18" charset="0"/>
                        </a:rPr>
                        <m:t>𝑺</m:t>
                      </m:r>
                      <m:d>
                        <m:dPr>
                          <m:ctrlPr>
                            <a:rPr lang="en-CA" sz="1100" b="1" i="1">
                              <a:solidFill>
                                <a:srgbClr val="FF0000"/>
                              </a:solidFill>
                              <a:latin typeface="Cambria Math" panose="02040503050406030204" pitchFamily="18" charset="0"/>
                            </a:rPr>
                          </m:ctrlPr>
                        </m:dPr>
                        <m:e>
                          <m:r>
                            <a:rPr lang="en-CA" sz="1100" b="1" i="1">
                              <a:solidFill>
                                <a:srgbClr val="FF0000"/>
                              </a:solidFill>
                              <a:latin typeface="Cambria Math" panose="02040503050406030204" pitchFamily="18" charset="0"/>
                            </a:rPr>
                            <m:t>𝒓</m:t>
                          </m:r>
                        </m:e>
                      </m:d>
                      <m:r>
                        <a:rPr lang="en-CA" sz="1100" b="1" i="1">
                          <a:solidFill>
                            <a:srgbClr val="FF0000"/>
                          </a:solidFill>
                          <a:latin typeface="Cambria Math" panose="02040503050406030204" pitchFamily="18" charset="0"/>
                        </a:rPr>
                        <m:t>=</m:t>
                      </m:r>
                      <m:r>
                        <a:rPr lang="en-CA" sz="1100" b="1" i="1">
                          <a:solidFill>
                            <a:srgbClr val="FF0000"/>
                          </a:solidFill>
                          <a:latin typeface="Cambria Math" panose="02040503050406030204" pitchFamily="18" charset="0"/>
                          <a:ea typeface="Cambria Math" panose="02040503050406030204" pitchFamily="18" charset="0"/>
                        </a:rPr>
                        <m:t>−</m:t>
                      </m:r>
                      <m:d>
                        <m:dPr>
                          <m:ctrlPr>
                            <a:rPr lang="en-CA" sz="1100" b="1" i="1">
                              <a:solidFill>
                                <a:srgbClr val="FF0000"/>
                              </a:solidFill>
                              <a:latin typeface="Cambria Math" panose="02040503050406030204" pitchFamily="18" charset="0"/>
                              <a:ea typeface="Cambria Math" panose="02040503050406030204" pitchFamily="18" charset="0"/>
                            </a:rPr>
                          </m:ctrlPr>
                        </m:dPr>
                        <m:e>
                          <m:r>
                            <a:rPr lang="en-CA" sz="1100" b="1" i="1">
                              <a:solidFill>
                                <a:srgbClr val="FF0000"/>
                              </a:solidFill>
                              <a:latin typeface="Cambria Math" panose="02040503050406030204" pitchFamily="18" charset="0"/>
                              <a:ea typeface="Cambria Math" panose="02040503050406030204" pitchFamily="18" charset="0"/>
                            </a:rPr>
                            <m:t>𝟗</m:t>
                          </m:r>
                          <m:r>
                            <a:rPr lang="en-CA" sz="1100" b="1" i="1">
                              <a:solidFill>
                                <a:srgbClr val="FF0000"/>
                              </a:solidFill>
                              <a:latin typeface="Cambria Math" panose="02040503050406030204" pitchFamily="18" charset="0"/>
                              <a:ea typeface="Cambria Math" panose="02040503050406030204" pitchFamily="18" charset="0"/>
                            </a:rPr>
                            <m:t>𝑫𝑨</m:t>
                          </m:r>
                        </m:e>
                      </m:d>
                      <m:r>
                        <a:rPr lang="en-CA" sz="1100" b="1" i="1">
                          <a:solidFill>
                            <a:srgbClr val="FF0000"/>
                          </a:solidFill>
                          <a:latin typeface="Cambria Math" panose="02040503050406030204" pitchFamily="18" charset="0"/>
                          <a:ea typeface="Cambria Math" panose="02040503050406030204" pitchFamily="18" charset="0"/>
                        </a:rPr>
                        <m:t>𝒓</m:t>
                      </m:r>
                      <m:r>
                        <a:rPr lang="en-CA" sz="1100" b="1" i="1">
                          <a:solidFill>
                            <a:srgbClr val="FF0000"/>
                          </a:solidFill>
                          <a:latin typeface="Cambria Math" panose="02040503050406030204" pitchFamily="18" charset="0"/>
                          <a:ea typeface="Cambria Math" panose="02040503050406030204" pitchFamily="18" charset="0"/>
                        </a:rPr>
                        <m:t>+(</m:t>
                      </m:r>
                      <m:r>
                        <a:rPr lang="en-CA" sz="1100" b="1" i="1">
                          <a:solidFill>
                            <a:srgbClr val="FF0000"/>
                          </a:solidFill>
                          <a:latin typeface="Cambria Math" panose="02040503050406030204" pitchFamily="18" charset="0"/>
                          <a:ea typeface="Cambria Math" panose="02040503050406030204" pitchFamily="18" charset="0"/>
                        </a:rPr>
                        <m:t>𝑲𝑨</m:t>
                      </m:r>
                      <m:r>
                        <a:rPr lang="en-CA" sz="1100" b="1" i="1">
                          <a:solidFill>
                            <a:srgbClr val="FF0000"/>
                          </a:solidFill>
                          <a:latin typeface="Cambria Math" panose="02040503050406030204" pitchFamily="18" charset="0"/>
                          <a:ea typeface="Cambria Math" panose="02040503050406030204" pitchFamily="18" charset="0"/>
                        </a:rPr>
                        <m:t>)</m:t>
                      </m:r>
                      <m:sSup>
                        <m:sSupPr>
                          <m:ctrlPr>
                            <a:rPr lang="en-CA" sz="1100" b="1" i="1">
                              <a:solidFill>
                                <a:srgbClr val="FF0000"/>
                              </a:solidFill>
                              <a:latin typeface="Cambria Math" panose="02040503050406030204" pitchFamily="18" charset="0"/>
                              <a:ea typeface="Cambria Math" panose="02040503050406030204" pitchFamily="18" charset="0"/>
                            </a:rPr>
                          </m:ctrlPr>
                        </m:sSupPr>
                        <m:e>
                          <m:r>
                            <a:rPr lang="en-CA" sz="1100" b="1" i="1">
                              <a:solidFill>
                                <a:srgbClr val="FF0000"/>
                              </a:solidFill>
                              <a:latin typeface="Cambria Math" panose="02040503050406030204" pitchFamily="18" charset="0"/>
                              <a:ea typeface="Cambria Math" panose="02040503050406030204" pitchFamily="18" charset="0"/>
                            </a:rPr>
                            <m:t>𝒓</m:t>
                          </m:r>
                        </m:e>
                        <m:sup>
                          <m:r>
                            <a:rPr lang="en-CA" sz="1100" b="1" i="1">
                              <a:solidFill>
                                <a:srgbClr val="FF0000"/>
                              </a:solidFill>
                              <a:latin typeface="Cambria Math" panose="02040503050406030204" pitchFamily="18" charset="0"/>
                              <a:ea typeface="Cambria Math" panose="02040503050406030204" pitchFamily="18" charset="0"/>
                            </a:rPr>
                            <m:t>𝟑</m:t>
                          </m:r>
                        </m:sup>
                      </m:sSup>
                      <m:r>
                        <m:rPr>
                          <m:nor/>
                        </m:rPr>
                        <a:rPr lang="en-CA" sz="1100" b="1" dirty="0">
                          <a:solidFill>
                            <a:srgbClr val="FF0000"/>
                          </a:solidFill>
                        </a:rPr>
                        <m:t> </m:t>
                      </m:r>
                      <m:r>
                        <m:rPr>
                          <m:nor/>
                        </m:rPr>
                        <a:rPr lang="en-CA" sz="1100" b="1" i="0" dirty="0" smtClean="0">
                          <a:solidFill>
                            <a:srgbClr val="FF0000"/>
                          </a:solidFill>
                        </a:rPr>
                        <m:t>  </m:t>
                      </m:r>
                      <m:r>
                        <m:rPr>
                          <m:nor/>
                        </m:rPr>
                        <a:rPr lang="en-CA" sz="1100" b="1" i="0" dirty="0" smtClean="0">
                          <a:solidFill>
                            <a:schemeClr val="tx1"/>
                          </a:solidFill>
                        </a:rPr>
                        <m:t>(</m:t>
                      </m:r>
                      <m:r>
                        <m:rPr>
                          <m:nor/>
                        </m:rPr>
                        <a:rPr lang="en-CA" sz="1100" b="1" i="0" dirty="0" smtClean="0">
                          <a:solidFill>
                            <a:schemeClr val="tx1"/>
                          </a:solidFill>
                        </a:rPr>
                        <m:t>Source</m:t>
                      </m:r>
                      <m:r>
                        <m:rPr>
                          <m:nor/>
                        </m:rPr>
                        <a:rPr lang="en-CA" sz="1100" b="1" i="0" dirty="0" smtClean="0">
                          <a:solidFill>
                            <a:schemeClr val="tx1"/>
                          </a:solidFill>
                        </a:rPr>
                        <m:t> </m:t>
                      </m:r>
                      <m:r>
                        <m:rPr>
                          <m:nor/>
                        </m:rPr>
                        <a:rPr lang="en-CA" sz="1100" b="1" i="0" dirty="0" smtClean="0">
                          <a:solidFill>
                            <a:schemeClr val="tx1"/>
                          </a:solidFill>
                        </a:rPr>
                        <m:t>term</m:t>
                      </m:r>
                      <m:r>
                        <m:rPr>
                          <m:nor/>
                        </m:rPr>
                        <a:rPr lang="en-CA" sz="1100" b="1" i="0" dirty="0" smtClean="0">
                          <a:solidFill>
                            <a:schemeClr val="tx1"/>
                          </a:solidFill>
                        </a:rPr>
                        <m:t> </m:t>
                      </m:r>
                      <m:r>
                        <m:rPr>
                          <m:nor/>
                        </m:rPr>
                        <a:rPr lang="en-CA" sz="1100" b="1" i="0" dirty="0" smtClean="0">
                          <a:solidFill>
                            <a:schemeClr val="tx1"/>
                          </a:solidFill>
                        </a:rPr>
                        <m:t>at</m:t>
                      </m:r>
                      <m:r>
                        <m:rPr>
                          <m:nor/>
                        </m:rPr>
                        <a:rPr lang="en-CA" sz="1100" b="1" i="0" dirty="0" smtClean="0">
                          <a:solidFill>
                            <a:schemeClr val="tx1"/>
                          </a:solidFill>
                        </a:rPr>
                        <m:t> </m:t>
                      </m:r>
                      <m:r>
                        <m:rPr>
                          <m:nor/>
                        </m:rPr>
                        <a:rPr lang="en-CA" sz="1100" b="1" i="0" dirty="0" smtClean="0">
                          <a:solidFill>
                            <a:schemeClr val="tx1"/>
                          </a:solidFill>
                        </a:rPr>
                        <m:t>steady</m:t>
                      </m:r>
                      <m:r>
                        <m:rPr>
                          <m:nor/>
                        </m:rPr>
                        <a:rPr lang="en-CA" sz="1100" b="1" i="0" dirty="0" smtClean="0">
                          <a:solidFill>
                            <a:schemeClr val="tx1"/>
                          </a:solidFill>
                        </a:rPr>
                        <m:t> </m:t>
                      </m:r>
                      <m:r>
                        <m:rPr>
                          <m:nor/>
                        </m:rPr>
                        <a:rPr lang="en-CA" sz="1100" b="1" i="0" dirty="0" smtClean="0">
                          <a:solidFill>
                            <a:schemeClr val="tx1"/>
                          </a:solidFill>
                        </a:rPr>
                        <m:t>state</m:t>
                      </m:r>
                      <m:r>
                        <m:rPr>
                          <m:nor/>
                        </m:rPr>
                        <a:rPr lang="en-CA" sz="1100" b="1" i="0" dirty="0" smtClean="0">
                          <a:solidFill>
                            <a:schemeClr val="tx1"/>
                          </a:solidFill>
                        </a:rPr>
                        <m:t>)</m:t>
                      </m:r>
                    </m:oMath>
                  </m:oMathPara>
                </a14:m>
                <a:endParaRPr lang="en-CA" sz="1100" b="1" dirty="0">
                  <a:solidFill>
                    <a:srgbClr val="FF0000"/>
                  </a:solidFill>
                </a:endParaRPr>
              </a:p>
              <a:p>
                <a:pPr/>
                <a:br>
                  <a:rPr lang="en-CA" sz="1100" dirty="0"/>
                </a:br>
                <a14:m>
                  <m:oMathPara xmlns:m="http://schemas.openxmlformats.org/officeDocument/2006/math">
                    <m:oMathParaPr>
                      <m:jc m:val="left"/>
                    </m:oMathParaPr>
                    <m:oMath xmlns:m="http://schemas.openxmlformats.org/officeDocument/2006/math">
                      <m:r>
                        <a:rPr lang="en-CA" sz="1100" i="1">
                          <a:latin typeface="Cambria Math" panose="02040503050406030204" pitchFamily="18" charset="0"/>
                        </a:rPr>
                        <m:t>0=</m:t>
                      </m:r>
                      <m:r>
                        <a:rPr lang="en-CA" sz="1100" i="1">
                          <a:latin typeface="Cambria Math" panose="02040503050406030204" pitchFamily="18" charset="0"/>
                        </a:rPr>
                        <m:t>𝐷</m:t>
                      </m:r>
                      <m:d>
                        <m:dPr>
                          <m:begChr m:val="["/>
                          <m:endChr m:val="]"/>
                          <m:ctrlPr>
                            <a:rPr lang="en-CA" sz="1100" i="1">
                              <a:latin typeface="Cambria Math" panose="02040503050406030204" pitchFamily="18" charset="0"/>
                            </a:rPr>
                          </m:ctrlPr>
                        </m:dPr>
                        <m:e>
                          <m:f>
                            <m:fPr>
                              <m:ctrlPr>
                                <a:rPr lang="en-CA" sz="1100" i="1">
                                  <a:latin typeface="Cambria Math" panose="02040503050406030204" pitchFamily="18" charset="0"/>
                                </a:rPr>
                              </m:ctrlPr>
                            </m:fPr>
                            <m:num>
                              <m:r>
                                <a:rPr lang="en-CA" sz="1100" i="1">
                                  <a:latin typeface="Cambria Math" panose="02040503050406030204" pitchFamily="18" charset="0"/>
                                </a:rPr>
                                <m:t>1</m:t>
                              </m:r>
                            </m:num>
                            <m:den>
                              <m:r>
                                <a:rPr lang="en-CA" sz="1100" i="1">
                                  <a:latin typeface="Cambria Math" panose="02040503050406030204" pitchFamily="18" charset="0"/>
                                </a:rPr>
                                <m:t>𝑟</m:t>
                              </m:r>
                            </m:den>
                          </m:f>
                          <m:f>
                            <m:fPr>
                              <m:ctrlPr>
                                <a:rPr lang="en-CA" sz="1100" i="1">
                                  <a:latin typeface="Cambria Math" panose="02040503050406030204" pitchFamily="18" charset="0"/>
                                </a:rPr>
                              </m:ctrlPr>
                            </m:fPr>
                            <m:num>
                              <m:r>
                                <a:rPr lang="en-CA" sz="1100" i="1">
                                  <a:latin typeface="Cambria Math" panose="02040503050406030204" pitchFamily="18" charset="0"/>
                                </a:rPr>
                                <m:t>𝑑</m:t>
                              </m:r>
                            </m:num>
                            <m:den>
                              <m:r>
                                <a:rPr lang="en-CA" sz="1100" i="1">
                                  <a:latin typeface="Cambria Math" panose="02040503050406030204" pitchFamily="18" charset="0"/>
                                </a:rPr>
                                <m:t>𝑑𝑟</m:t>
                              </m:r>
                            </m:den>
                          </m:f>
                          <m:d>
                            <m:dPr>
                              <m:ctrlPr>
                                <a:rPr lang="en-CA" sz="1100" i="1">
                                  <a:latin typeface="Cambria Math" panose="02040503050406030204" pitchFamily="18" charset="0"/>
                                </a:rPr>
                              </m:ctrlPr>
                            </m:dPr>
                            <m:e>
                              <m:r>
                                <a:rPr lang="en-CA" sz="1100" i="1">
                                  <a:latin typeface="Cambria Math" panose="02040503050406030204" pitchFamily="18" charset="0"/>
                                </a:rPr>
                                <m:t>𝑟</m:t>
                              </m:r>
                              <m:f>
                                <m:fPr>
                                  <m:ctrlPr>
                                    <a:rPr lang="en-CA" sz="1100" i="1">
                                      <a:latin typeface="Cambria Math" panose="02040503050406030204" pitchFamily="18" charset="0"/>
                                    </a:rPr>
                                  </m:ctrlPr>
                                </m:fPr>
                                <m:num>
                                  <m:r>
                                    <a:rPr lang="en-CA" sz="1100" i="1">
                                      <a:latin typeface="Cambria Math" panose="02040503050406030204" pitchFamily="18" charset="0"/>
                                    </a:rPr>
                                    <m:t>𝑑</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𝑚</m:t>
                                      </m:r>
                                    </m:sub>
                                  </m:sSub>
                                </m:num>
                                <m:den>
                                  <m:r>
                                    <a:rPr lang="en-CA" sz="1100" i="1">
                                      <a:latin typeface="Cambria Math" panose="02040503050406030204" pitchFamily="18" charset="0"/>
                                    </a:rPr>
                                    <m:t>𝑑𝑟</m:t>
                                  </m:r>
                                </m:den>
                              </m:f>
                            </m:e>
                          </m:d>
                        </m:e>
                      </m:d>
                      <m:r>
                        <a:rPr lang="en-CA" sz="1100" i="1">
                          <a:latin typeface="Cambria Math" panose="02040503050406030204" pitchFamily="18" charset="0"/>
                        </a:rPr>
                        <m:t>−</m:t>
                      </m:r>
                      <m:r>
                        <a:rPr lang="en-CA" sz="1100" i="1">
                          <a:latin typeface="Cambria Math" panose="02040503050406030204" pitchFamily="18" charset="0"/>
                        </a:rPr>
                        <m:t>𝑘</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𝑚</m:t>
                          </m:r>
                        </m:sub>
                      </m:sSub>
                      <m:r>
                        <a:rPr lang="en-CA" sz="1100" i="1">
                          <a:latin typeface="Cambria Math" panose="02040503050406030204" pitchFamily="18" charset="0"/>
                        </a:rPr>
                        <m:t>−</m:t>
                      </m:r>
                      <m:d>
                        <m:dPr>
                          <m:ctrlPr>
                            <a:rPr lang="en-CA" sz="1100" i="1">
                              <a:latin typeface="Cambria Math" panose="02040503050406030204" pitchFamily="18" charset="0"/>
                            </a:rPr>
                          </m:ctrlPr>
                        </m:dPr>
                        <m:e>
                          <m:r>
                            <a:rPr lang="en-CA" sz="1100" i="1">
                              <a:latin typeface="Cambria Math" panose="02040503050406030204" pitchFamily="18" charset="0"/>
                            </a:rPr>
                            <m:t>9</m:t>
                          </m:r>
                          <m:r>
                            <a:rPr lang="en-CA" sz="1100" i="1">
                              <a:latin typeface="Cambria Math" panose="02040503050406030204" pitchFamily="18" charset="0"/>
                            </a:rPr>
                            <m:t>𝐷𝐴</m:t>
                          </m:r>
                        </m:e>
                      </m:d>
                      <m:r>
                        <a:rPr lang="en-CA" sz="1100" i="1">
                          <a:latin typeface="Cambria Math" panose="02040503050406030204" pitchFamily="18" charset="0"/>
                        </a:rPr>
                        <m:t>𝑟</m:t>
                      </m:r>
                      <m:r>
                        <a:rPr lang="en-CA" sz="1100" i="1">
                          <a:latin typeface="Cambria Math" panose="02040503050406030204" pitchFamily="18" charset="0"/>
                        </a:rPr>
                        <m:t>+</m:t>
                      </m:r>
                      <m:d>
                        <m:dPr>
                          <m:ctrlPr>
                            <a:rPr lang="en-CA" sz="1100" i="1">
                              <a:latin typeface="Cambria Math" panose="02040503050406030204" pitchFamily="18" charset="0"/>
                            </a:rPr>
                          </m:ctrlPr>
                        </m:dPr>
                        <m:e>
                          <m:r>
                            <a:rPr lang="en-CA" sz="1100" i="1">
                              <a:latin typeface="Cambria Math" panose="02040503050406030204" pitchFamily="18" charset="0"/>
                            </a:rPr>
                            <m:t>𝑘𝐴</m:t>
                          </m:r>
                        </m:e>
                      </m:d>
                      <m:sSup>
                        <m:sSupPr>
                          <m:ctrlPr>
                            <a:rPr lang="en-CA" sz="1100" i="1">
                              <a:latin typeface="Cambria Math" panose="02040503050406030204" pitchFamily="18" charset="0"/>
                            </a:rPr>
                          </m:ctrlPr>
                        </m:sSupPr>
                        <m:e>
                          <m:r>
                            <a:rPr lang="en-CA" sz="1100" i="1">
                              <a:latin typeface="Cambria Math" panose="02040503050406030204" pitchFamily="18" charset="0"/>
                            </a:rPr>
                            <m:t>𝑟</m:t>
                          </m:r>
                        </m:e>
                        <m:sup>
                          <m:r>
                            <a:rPr lang="en-CA" sz="1100" i="1">
                              <a:latin typeface="Cambria Math" panose="02040503050406030204" pitchFamily="18" charset="0"/>
                            </a:rPr>
                            <m:t>3</m:t>
                          </m:r>
                        </m:sup>
                      </m:sSup>
                    </m:oMath>
                  </m:oMathPara>
                </a14:m>
                <a:endParaRPr lang="en-CA" sz="1100" dirty="0"/>
              </a:p>
              <a:p>
                <a:br>
                  <a:rPr lang="en-CA" sz="1100" dirty="0"/>
                </a:br>
                <a14:m>
                  <m:oMath xmlns:m="http://schemas.openxmlformats.org/officeDocument/2006/math">
                    <m:r>
                      <a:rPr lang="en-CA" sz="1100" i="1">
                        <a:latin typeface="Cambria Math" panose="02040503050406030204" pitchFamily="18" charset="0"/>
                      </a:rPr>
                      <m:t>0=</m:t>
                    </m:r>
                    <m:r>
                      <a:rPr lang="en-CA" sz="1100" i="1">
                        <a:latin typeface="Cambria Math" panose="02040503050406030204" pitchFamily="18" charset="0"/>
                      </a:rPr>
                      <m:t>𝐷</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𝑚</m:t>
                        </m:r>
                      </m:sub>
                    </m:sSub>
                    <m:r>
                      <a:rPr lang="en-CA" sz="1100" i="1">
                        <a:latin typeface="Cambria Math" panose="02040503050406030204" pitchFamily="18" charset="0"/>
                      </a:rPr>
                      <m:t>−</m:t>
                    </m:r>
                    <m:r>
                      <a:rPr lang="en-CA" sz="1100" i="1">
                        <a:latin typeface="Cambria Math" panose="02040503050406030204" pitchFamily="18" charset="0"/>
                      </a:rPr>
                      <m:t>𝑘</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𝑚</m:t>
                        </m:r>
                      </m:sub>
                    </m:sSub>
                    <m:f>
                      <m:fPr>
                        <m:ctrlPr>
                          <a:rPr lang="en-CA" sz="1100" i="1">
                            <a:latin typeface="Cambria Math" panose="02040503050406030204" pitchFamily="18" charset="0"/>
                          </a:rPr>
                        </m:ctrlPr>
                      </m:fPr>
                      <m:num>
                        <m:sSup>
                          <m:sSupPr>
                            <m:ctrlPr>
                              <a:rPr lang="en-CA" sz="1100" i="1">
                                <a:latin typeface="Cambria Math" panose="02040503050406030204" pitchFamily="18" charset="0"/>
                              </a:rPr>
                            </m:ctrlPr>
                          </m:sSupPr>
                          <m:e>
                            <m:r>
                              <a:rPr lang="en-CA" sz="1100" i="1">
                                <a:latin typeface="Cambria Math" panose="02040503050406030204" pitchFamily="18" charset="0"/>
                              </a:rPr>
                              <m:t>𝑟</m:t>
                            </m:r>
                          </m:e>
                          <m:sup>
                            <m:r>
                              <a:rPr lang="en-CA" sz="1100" i="1">
                                <a:latin typeface="Cambria Math" panose="02040503050406030204" pitchFamily="18" charset="0"/>
                              </a:rPr>
                              <m:t>2</m:t>
                            </m:r>
                          </m:sup>
                        </m:sSup>
                      </m:num>
                      <m:den>
                        <m:r>
                          <a:rPr lang="en-CA" sz="1100" i="1">
                            <a:latin typeface="Cambria Math" panose="02040503050406030204" pitchFamily="18" charset="0"/>
                          </a:rPr>
                          <m:t>4</m:t>
                        </m:r>
                      </m:den>
                    </m:f>
                    <m:r>
                      <a:rPr lang="en-CA" sz="1100" i="1">
                        <a:latin typeface="Cambria Math" panose="02040503050406030204" pitchFamily="18" charset="0"/>
                      </a:rPr>
                      <m:t>−9</m:t>
                    </m:r>
                    <m:r>
                      <a:rPr lang="en-CA" sz="1100" i="1">
                        <a:latin typeface="Cambria Math" panose="02040503050406030204" pitchFamily="18" charset="0"/>
                      </a:rPr>
                      <m:t>𝐷𝐴</m:t>
                    </m:r>
                    <m:f>
                      <m:fPr>
                        <m:ctrlPr>
                          <a:rPr lang="en-CA" sz="1100" i="1">
                            <a:latin typeface="Cambria Math" panose="02040503050406030204" pitchFamily="18" charset="0"/>
                          </a:rPr>
                        </m:ctrlPr>
                      </m:fPr>
                      <m:num>
                        <m:sSup>
                          <m:sSupPr>
                            <m:ctrlPr>
                              <a:rPr lang="en-CA" sz="1100" i="1">
                                <a:latin typeface="Cambria Math" panose="02040503050406030204" pitchFamily="18" charset="0"/>
                              </a:rPr>
                            </m:ctrlPr>
                          </m:sSupPr>
                          <m:e>
                            <m:r>
                              <a:rPr lang="en-CA" sz="1100" i="1">
                                <a:latin typeface="Cambria Math" panose="02040503050406030204" pitchFamily="18" charset="0"/>
                              </a:rPr>
                              <m:t>𝑟</m:t>
                            </m:r>
                          </m:e>
                          <m:sup>
                            <m:r>
                              <a:rPr lang="en-CA" sz="1100" i="1">
                                <a:latin typeface="Cambria Math" panose="02040503050406030204" pitchFamily="18" charset="0"/>
                              </a:rPr>
                              <m:t>3</m:t>
                            </m:r>
                          </m:sup>
                        </m:sSup>
                      </m:num>
                      <m:den>
                        <m:r>
                          <a:rPr lang="en-CA" sz="1100" i="1">
                            <a:latin typeface="Cambria Math" panose="02040503050406030204" pitchFamily="18" charset="0"/>
                          </a:rPr>
                          <m:t>9</m:t>
                        </m:r>
                      </m:den>
                    </m:f>
                    <m:r>
                      <a:rPr lang="en-CA" sz="1100" i="1">
                        <a:latin typeface="Cambria Math" panose="02040503050406030204" pitchFamily="18" charset="0"/>
                      </a:rPr>
                      <m:t>+</m:t>
                    </m:r>
                    <m:r>
                      <a:rPr lang="en-CA" sz="1100" i="1">
                        <a:latin typeface="Cambria Math" panose="02040503050406030204" pitchFamily="18" charset="0"/>
                      </a:rPr>
                      <m:t>𝑘𝐴</m:t>
                    </m:r>
                    <m:f>
                      <m:fPr>
                        <m:ctrlPr>
                          <a:rPr lang="en-CA" sz="1100" i="1">
                            <a:latin typeface="Cambria Math" panose="02040503050406030204" pitchFamily="18" charset="0"/>
                          </a:rPr>
                        </m:ctrlPr>
                      </m:fPr>
                      <m:num>
                        <m:sSup>
                          <m:sSupPr>
                            <m:ctrlPr>
                              <a:rPr lang="en-CA" sz="1100" i="1">
                                <a:latin typeface="Cambria Math" panose="02040503050406030204" pitchFamily="18" charset="0"/>
                              </a:rPr>
                            </m:ctrlPr>
                          </m:sSupPr>
                          <m:e>
                            <m:r>
                              <a:rPr lang="en-CA" sz="1100" i="1">
                                <a:latin typeface="Cambria Math" panose="02040503050406030204" pitchFamily="18" charset="0"/>
                              </a:rPr>
                              <m:t>𝑟</m:t>
                            </m:r>
                          </m:e>
                          <m:sup>
                            <m:r>
                              <a:rPr lang="en-CA" sz="1100" i="1">
                                <a:latin typeface="Cambria Math" panose="02040503050406030204" pitchFamily="18" charset="0"/>
                              </a:rPr>
                              <m:t>5</m:t>
                            </m:r>
                          </m:sup>
                        </m:sSup>
                      </m:num>
                      <m:den>
                        <m:r>
                          <a:rPr lang="en-CA" sz="1100" i="1">
                            <a:latin typeface="Cambria Math" panose="02040503050406030204" pitchFamily="18" charset="0"/>
                          </a:rPr>
                          <m:t>25</m:t>
                        </m:r>
                      </m:den>
                    </m:f>
                    <m:r>
                      <a:rPr lang="en-CA" sz="1100" i="1">
                        <a:latin typeface="Cambria Math" panose="02040503050406030204" pitchFamily="18" charset="0"/>
                      </a:rPr>
                      <m:t>+</m:t>
                    </m:r>
                    <m:r>
                      <a:rPr lang="en-CA" sz="1100" i="1">
                        <a:latin typeface="Cambria Math" panose="02040503050406030204" pitchFamily="18" charset="0"/>
                        <a:ea typeface="Cambria Math" panose="02040503050406030204" pitchFamily="18" charset="0"/>
                      </a:rPr>
                      <m:t>𝛽</m:t>
                    </m:r>
                    <m:r>
                      <a:rPr lang="en-CA" sz="1100" i="1">
                        <a:latin typeface="Cambria Math" panose="02040503050406030204" pitchFamily="18" charset="0"/>
                        <a:ea typeface="Cambria Math" panose="02040503050406030204" pitchFamily="18" charset="0"/>
                      </a:rPr>
                      <m:t>1</m:t>
                    </m:r>
                    <m:func>
                      <m:funcPr>
                        <m:ctrlPr>
                          <a:rPr lang="en-CA" sz="1100" i="1">
                            <a:latin typeface="Cambria Math" panose="02040503050406030204" pitchFamily="18" charset="0"/>
                            <a:ea typeface="Cambria Math" panose="02040503050406030204" pitchFamily="18" charset="0"/>
                          </a:rPr>
                        </m:ctrlPr>
                      </m:funcPr>
                      <m:fName>
                        <m:r>
                          <m:rPr>
                            <m:sty m:val="p"/>
                          </m:rPr>
                          <a:rPr lang="en-CA" sz="1100">
                            <a:latin typeface="Cambria Math" panose="02040503050406030204" pitchFamily="18" charset="0"/>
                            <a:ea typeface="Cambria Math" panose="02040503050406030204" pitchFamily="18" charset="0"/>
                          </a:rPr>
                          <m:t>ln</m:t>
                        </m:r>
                      </m:fName>
                      <m:e>
                        <m:d>
                          <m:dPr>
                            <m:ctrlPr>
                              <a:rPr lang="en-CA" sz="1100" i="1">
                                <a:latin typeface="Cambria Math" panose="02040503050406030204" pitchFamily="18" charset="0"/>
                                <a:ea typeface="Cambria Math" panose="02040503050406030204" pitchFamily="18" charset="0"/>
                              </a:rPr>
                            </m:ctrlPr>
                          </m:dPr>
                          <m:e>
                            <m:r>
                              <a:rPr lang="en-CA" sz="1100" i="1">
                                <a:latin typeface="Cambria Math" panose="02040503050406030204" pitchFamily="18" charset="0"/>
                                <a:ea typeface="Cambria Math" panose="02040503050406030204" pitchFamily="18" charset="0"/>
                              </a:rPr>
                              <m:t>𝑟</m:t>
                            </m:r>
                          </m:e>
                        </m:d>
                      </m:e>
                    </m:func>
                    <m:r>
                      <a:rPr lang="en-CA" sz="1100" i="1">
                        <a:latin typeface="Cambria Math" panose="02040503050406030204" pitchFamily="18" charset="0"/>
                        <a:ea typeface="Cambria Math" panose="02040503050406030204" pitchFamily="18" charset="0"/>
                      </a:rPr>
                      <m:t>+</m:t>
                    </m:r>
                    <m:r>
                      <a:rPr lang="en-CA" sz="1100" i="1">
                        <a:latin typeface="Cambria Math" panose="02040503050406030204" pitchFamily="18" charset="0"/>
                        <a:ea typeface="Cambria Math" panose="02040503050406030204" pitchFamily="18" charset="0"/>
                      </a:rPr>
                      <m:t>𝛽</m:t>
                    </m:r>
                    <m:r>
                      <a:rPr lang="en-CA" sz="1100" i="1">
                        <a:latin typeface="Cambria Math" panose="02040503050406030204" pitchFamily="18" charset="0"/>
                        <a:ea typeface="Cambria Math" panose="02040503050406030204" pitchFamily="18" charset="0"/>
                      </a:rPr>
                      <m:t>2</m:t>
                    </m:r>
                  </m:oMath>
                </a14:m>
                <a:r>
                  <a:rPr lang="en-CA" sz="1100" dirty="0"/>
                  <a:t>   </a:t>
                </a:r>
                <a:r>
                  <a:rPr lang="en-CA" sz="1100" b="1" dirty="0"/>
                  <a:t>(where </a:t>
                </a:r>
                <a14:m>
                  <m:oMath xmlns:m="http://schemas.openxmlformats.org/officeDocument/2006/math">
                    <m:r>
                      <a:rPr lang="en-CA" sz="1100" b="1" i="1" smtClean="0">
                        <a:latin typeface="Cambria Math" panose="02040503050406030204" pitchFamily="18" charset="0"/>
                        <a:ea typeface="Cambria Math" panose="02040503050406030204" pitchFamily="18" charset="0"/>
                      </a:rPr>
                      <m:t>𝜷</m:t>
                    </m:r>
                    <m:r>
                      <a:rPr lang="en-CA" sz="1100" b="1" i="1" smtClean="0">
                        <a:latin typeface="Cambria Math" panose="02040503050406030204" pitchFamily="18" charset="0"/>
                        <a:ea typeface="Cambria Math" panose="02040503050406030204" pitchFamily="18" charset="0"/>
                      </a:rPr>
                      <m:t>𝟏</m:t>
                    </m:r>
                  </m:oMath>
                </a14:m>
                <a:r>
                  <a:rPr lang="en-CA" sz="1100" dirty="0"/>
                  <a:t> </a:t>
                </a:r>
                <a:r>
                  <a:rPr lang="en-CA" sz="1100" b="1" dirty="0"/>
                  <a:t>and </a:t>
                </a:r>
                <a14:m>
                  <m:oMath xmlns:m="http://schemas.openxmlformats.org/officeDocument/2006/math">
                    <m:r>
                      <a:rPr lang="en-CA" sz="1100" b="1" i="1" smtClean="0">
                        <a:latin typeface="Cambria Math" panose="02040503050406030204" pitchFamily="18" charset="0"/>
                        <a:ea typeface="Cambria Math" panose="02040503050406030204" pitchFamily="18" charset="0"/>
                      </a:rPr>
                      <m:t>𝜷</m:t>
                    </m:r>
                    <m:r>
                      <a:rPr lang="en-CA" sz="1100" b="1" i="1" smtClean="0">
                        <a:latin typeface="Cambria Math" panose="02040503050406030204" pitchFamily="18" charset="0"/>
                        <a:ea typeface="Cambria Math" panose="02040503050406030204" pitchFamily="18" charset="0"/>
                      </a:rPr>
                      <m:t>𝟐</m:t>
                    </m:r>
                    <m:r>
                      <a:rPr lang="en-CA" sz="1100" b="1" i="1" smtClean="0">
                        <a:latin typeface="Cambria Math" panose="02040503050406030204" pitchFamily="18" charset="0"/>
                        <a:ea typeface="Cambria Math" panose="02040503050406030204" pitchFamily="18" charset="0"/>
                      </a:rPr>
                      <m:t> </m:t>
                    </m:r>
                  </m:oMath>
                </a14:m>
                <a:r>
                  <a:rPr lang="en-CA" sz="1100" b="1" dirty="0"/>
                  <a:t>are integration constants)</a:t>
                </a:r>
              </a:p>
              <a:p>
                <a:endParaRPr lang="en-CA" sz="1100" dirty="0"/>
              </a:p>
              <a:p>
                <a:endParaRPr lang="en-CA" sz="1100" dirty="0"/>
              </a:p>
              <a:p>
                <a:endParaRPr lang="en-CA" sz="1100" dirty="0"/>
              </a:p>
              <a:p>
                <a:endParaRPr lang="en-CA" sz="1100" dirty="0"/>
              </a:p>
              <a:p>
                <a:endParaRPr lang="en-CA" sz="1100" dirty="0"/>
              </a:p>
              <a:p>
                <a:endParaRPr lang="en-CA" sz="1100" dirty="0"/>
              </a:p>
              <a:p>
                <a:endParaRPr lang="en-CA" sz="1100" dirty="0"/>
              </a:p>
              <a:p>
                <a:endParaRPr lang="en-CA" sz="1100" dirty="0"/>
              </a:p>
            </p:txBody>
          </p:sp>
        </mc:Choice>
        <mc:Fallback>
          <p:sp>
            <p:nvSpPr>
              <p:cNvPr id="10" name="TextBox 9">
                <a:extLst>
                  <a:ext uri="{FF2B5EF4-FFF2-40B4-BE49-F238E27FC236}">
                    <a16:creationId xmlns:a16="http://schemas.microsoft.com/office/drawing/2014/main" id="{9CEDB90E-4BF8-9592-E140-94F80BF3D6A0}"/>
                  </a:ext>
                </a:extLst>
              </p:cNvPr>
              <p:cNvSpPr txBox="1">
                <a:spLocks noRot="1" noChangeAspect="1" noMove="1" noResize="1" noEditPoints="1" noAdjustHandles="1" noChangeArrowheads="1" noChangeShapeType="1" noTextEdit="1"/>
              </p:cNvSpPr>
              <p:nvPr/>
            </p:nvSpPr>
            <p:spPr>
              <a:xfrm>
                <a:off x="1140744" y="1462340"/>
                <a:ext cx="6074811" cy="562314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8906F42-BBD5-0EC4-176F-EBC6286F9C86}"/>
                  </a:ext>
                </a:extLst>
              </p:cNvPr>
              <p:cNvSpPr txBox="1"/>
              <p:nvPr/>
            </p:nvSpPr>
            <p:spPr>
              <a:xfrm>
                <a:off x="7762764" y="2290760"/>
                <a:ext cx="4299180" cy="31337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1100" b="0" i="1" smtClean="0">
                          <a:latin typeface="Cambria Math" panose="02040503050406030204" pitchFamily="18" charset="0"/>
                        </a:rPr>
                        <m:t>𝐴𝑠</m:t>
                      </m:r>
                      <m:sSub>
                        <m:sSubPr>
                          <m:ctrlPr>
                            <a:rPr lang="en-CA" sz="1100" i="1">
                              <a:latin typeface="Cambria Math" panose="02040503050406030204" pitchFamily="18" charset="0"/>
                            </a:rPr>
                          </m:ctrlPr>
                        </m:sSubPr>
                        <m:e>
                          <m:r>
                            <a:rPr lang="en-CA" sz="1100" b="0" i="1" smtClean="0">
                              <a:latin typeface="Cambria Math" panose="02040503050406030204" pitchFamily="18" charset="0"/>
                            </a:rPr>
                            <m:t> </m:t>
                          </m:r>
                          <m:r>
                            <a:rPr lang="en-CA" sz="1100" i="1">
                              <a:latin typeface="Cambria Math" panose="02040503050406030204" pitchFamily="18" charset="0"/>
                            </a:rPr>
                            <m:t>𝐶</m:t>
                          </m:r>
                        </m:e>
                        <m:sub>
                          <m:r>
                            <a:rPr lang="en-CA" sz="1100" i="1">
                              <a:latin typeface="Cambria Math" panose="02040503050406030204" pitchFamily="18" charset="0"/>
                            </a:rPr>
                            <m:t>𝑚</m:t>
                          </m:r>
                        </m:sub>
                      </m:sSub>
                      <m:r>
                        <a:rPr lang="en-CA" sz="1100" b="0" i="1" smtClean="0">
                          <a:latin typeface="Cambria Math" panose="02040503050406030204" pitchFamily="18" charset="0"/>
                        </a:rPr>
                        <m:t>=</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𝑒</m:t>
                          </m:r>
                        </m:sub>
                      </m:sSub>
                      <m:r>
                        <a:rPr lang="en-CA" sz="1100" b="0" i="1" smtClean="0">
                          <a:latin typeface="Cambria Math" panose="02040503050406030204" pitchFamily="18" charset="0"/>
                        </a:rPr>
                        <m:t> </m:t>
                      </m:r>
                      <m:r>
                        <a:rPr lang="en-CA" sz="1100" b="0" i="1" smtClean="0">
                          <a:latin typeface="Cambria Math" panose="02040503050406030204" pitchFamily="18" charset="0"/>
                        </a:rPr>
                        <m:t>𝑎𝑡</m:t>
                      </m:r>
                      <m:r>
                        <a:rPr lang="en-CA" sz="1100" b="0" i="1" smtClean="0">
                          <a:latin typeface="Cambria Math" panose="02040503050406030204" pitchFamily="18" charset="0"/>
                        </a:rPr>
                        <m:t> </m:t>
                      </m:r>
                      <m:r>
                        <a:rPr lang="en-CA" sz="1100" b="0" i="1" smtClean="0">
                          <a:latin typeface="Cambria Math" panose="02040503050406030204" pitchFamily="18" charset="0"/>
                        </a:rPr>
                        <m:t>𝑟</m:t>
                      </m:r>
                      <m:r>
                        <a:rPr lang="en-CA" sz="1100" b="0" i="1" smtClean="0">
                          <a:latin typeface="Cambria Math" panose="02040503050406030204" pitchFamily="18" charset="0"/>
                        </a:rPr>
                        <m:t>=</m:t>
                      </m:r>
                      <m:r>
                        <a:rPr lang="en-CA" sz="1100" b="0" i="1" smtClean="0">
                          <a:latin typeface="Cambria Math" panose="02040503050406030204" pitchFamily="18" charset="0"/>
                        </a:rPr>
                        <m:t>𝑅</m:t>
                      </m:r>
                      <m:r>
                        <a:rPr lang="en-CA" sz="1100" b="0" i="1" smtClean="0">
                          <a:latin typeface="Cambria Math" panose="02040503050406030204" pitchFamily="18" charset="0"/>
                        </a:rPr>
                        <m:t>;</m:t>
                      </m:r>
                    </m:oMath>
                  </m:oMathPara>
                </a14:m>
                <a:endParaRPr lang="en-CA" sz="1100" b="0" dirty="0"/>
              </a:p>
              <a:p>
                <a:pPr/>
                <a:br>
                  <a:rPr lang="en-CA" sz="1100" b="0" dirty="0"/>
                </a:br>
                <a14:m>
                  <m:oMathPara xmlns:m="http://schemas.openxmlformats.org/officeDocument/2006/math">
                    <m:oMathParaPr>
                      <m:jc m:val="left"/>
                    </m:oMathParaPr>
                    <m:oMath xmlns:m="http://schemas.openxmlformats.org/officeDocument/2006/math">
                      <m:r>
                        <a:rPr lang="en-CA" sz="1100" b="0" i="1" smtClean="0">
                          <a:latin typeface="Cambria Math" panose="02040503050406030204" pitchFamily="18" charset="0"/>
                          <a:ea typeface="Cambria Math" panose="02040503050406030204" pitchFamily="18" charset="0"/>
                        </a:rPr>
                        <m:t>𝛽</m:t>
                      </m:r>
                      <m:r>
                        <a:rPr lang="en-CA" sz="1100" b="0" i="1" smtClean="0">
                          <a:latin typeface="Cambria Math" panose="02040503050406030204" pitchFamily="18" charset="0"/>
                          <a:ea typeface="Cambria Math" panose="02040503050406030204" pitchFamily="18" charset="0"/>
                        </a:rPr>
                        <m:t>2=</m:t>
                      </m:r>
                      <m:r>
                        <a:rPr lang="en-CA" sz="1100" b="0" i="1" smtClean="0">
                          <a:latin typeface="Cambria Math" panose="02040503050406030204" pitchFamily="18" charset="0"/>
                          <a:ea typeface="Cambria Math" panose="02040503050406030204" pitchFamily="18" charset="0"/>
                        </a:rPr>
                        <m:t>𝑘</m:t>
                      </m:r>
                      <m:sSub>
                        <m:sSubPr>
                          <m:ctrlPr>
                            <a:rPr lang="en-CA" sz="1100" i="1" smtClean="0">
                              <a:latin typeface="Cambria Math" panose="02040503050406030204" pitchFamily="18" charset="0"/>
                            </a:rPr>
                          </m:ctrlPr>
                        </m:sSubPr>
                        <m:e>
                          <m:r>
                            <a:rPr lang="en-CA" sz="1100" i="1">
                              <a:latin typeface="Cambria Math" panose="02040503050406030204" pitchFamily="18" charset="0"/>
                            </a:rPr>
                            <m:t>𝐶</m:t>
                          </m:r>
                        </m:e>
                        <m:sub>
                          <m:r>
                            <a:rPr lang="en-CA" sz="1100" b="0" i="1" smtClean="0">
                              <a:latin typeface="Cambria Math" panose="02040503050406030204" pitchFamily="18" charset="0"/>
                            </a:rPr>
                            <m:t>𝑒</m:t>
                          </m:r>
                        </m:sub>
                      </m:sSub>
                      <m:f>
                        <m:fPr>
                          <m:ctrlPr>
                            <a:rPr lang="en-CA" sz="1100" b="0" i="1" smtClean="0">
                              <a:latin typeface="Cambria Math" panose="02040503050406030204" pitchFamily="18" charset="0"/>
                              <a:ea typeface="Cambria Math" panose="02040503050406030204" pitchFamily="18" charset="0"/>
                            </a:rPr>
                          </m:ctrlPr>
                        </m:fPr>
                        <m:num>
                          <m:sSup>
                            <m:sSupPr>
                              <m:ctrlPr>
                                <a:rPr lang="en-CA" sz="1100" b="0" i="1" smtClean="0">
                                  <a:latin typeface="Cambria Math" panose="02040503050406030204" pitchFamily="18" charset="0"/>
                                  <a:ea typeface="Cambria Math" panose="02040503050406030204" pitchFamily="18" charset="0"/>
                                </a:rPr>
                              </m:ctrlPr>
                            </m:sSupPr>
                            <m:e>
                              <m:r>
                                <a:rPr lang="en-CA" sz="1100" b="0" i="1" smtClean="0">
                                  <a:latin typeface="Cambria Math" panose="02040503050406030204" pitchFamily="18" charset="0"/>
                                  <a:ea typeface="Cambria Math" panose="02040503050406030204" pitchFamily="18" charset="0"/>
                                </a:rPr>
                                <m:t>𝑅</m:t>
                              </m:r>
                            </m:e>
                            <m:sup>
                              <m:r>
                                <a:rPr lang="en-CA" sz="1100" b="0" i="1" smtClean="0">
                                  <a:latin typeface="Cambria Math" panose="02040503050406030204" pitchFamily="18" charset="0"/>
                                  <a:ea typeface="Cambria Math" panose="02040503050406030204" pitchFamily="18" charset="0"/>
                                </a:rPr>
                                <m:t>2</m:t>
                              </m:r>
                            </m:sup>
                          </m:sSup>
                        </m:num>
                        <m:den>
                          <m:r>
                            <a:rPr lang="en-CA" sz="1100" b="0" i="1" smtClean="0">
                              <a:latin typeface="Cambria Math" panose="02040503050406030204" pitchFamily="18" charset="0"/>
                              <a:ea typeface="Cambria Math" panose="02040503050406030204" pitchFamily="18" charset="0"/>
                            </a:rPr>
                            <m:t>4</m:t>
                          </m:r>
                        </m:den>
                      </m:f>
                      <m:r>
                        <a:rPr lang="en-CA" sz="1100" b="0" i="1" smtClean="0">
                          <a:latin typeface="Cambria Math" panose="02040503050406030204" pitchFamily="18" charset="0"/>
                          <a:ea typeface="Cambria Math" panose="02040503050406030204" pitchFamily="18" charset="0"/>
                        </a:rPr>
                        <m:t>−</m:t>
                      </m:r>
                      <m:r>
                        <a:rPr lang="en-CA" sz="1100" b="0" i="1" smtClean="0">
                          <a:latin typeface="Cambria Math" panose="02040503050406030204" pitchFamily="18" charset="0"/>
                          <a:ea typeface="Cambria Math" panose="02040503050406030204" pitchFamily="18" charset="0"/>
                        </a:rPr>
                        <m:t>𝐷</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𝑒</m:t>
                          </m:r>
                        </m:sub>
                      </m:sSub>
                      <m:r>
                        <a:rPr lang="en-CA" sz="1100" b="0" i="1" smtClean="0">
                          <a:latin typeface="Cambria Math" panose="02040503050406030204" pitchFamily="18" charset="0"/>
                          <a:ea typeface="Cambria Math" panose="02040503050406030204" pitchFamily="18" charset="0"/>
                        </a:rPr>
                        <m:t>+</m:t>
                      </m:r>
                      <m:d>
                        <m:dPr>
                          <m:ctrlPr>
                            <a:rPr lang="en-CA" sz="1100" b="0" i="1" smtClean="0">
                              <a:latin typeface="Cambria Math" panose="02040503050406030204" pitchFamily="18" charset="0"/>
                              <a:ea typeface="Cambria Math" panose="02040503050406030204" pitchFamily="18" charset="0"/>
                            </a:rPr>
                          </m:ctrlPr>
                        </m:dPr>
                        <m:e>
                          <m:r>
                            <a:rPr lang="en-CA" sz="1100" b="0" i="1" smtClean="0">
                              <a:latin typeface="Cambria Math" panose="02040503050406030204" pitchFamily="18" charset="0"/>
                              <a:ea typeface="Cambria Math" panose="02040503050406030204" pitchFamily="18" charset="0"/>
                            </a:rPr>
                            <m:t>9</m:t>
                          </m:r>
                          <m:r>
                            <a:rPr lang="en-CA" sz="1100" b="0" i="1" smtClean="0">
                              <a:latin typeface="Cambria Math" panose="02040503050406030204" pitchFamily="18" charset="0"/>
                              <a:ea typeface="Cambria Math" panose="02040503050406030204" pitchFamily="18" charset="0"/>
                            </a:rPr>
                            <m:t>𝐷𝐴</m:t>
                          </m:r>
                        </m:e>
                      </m:d>
                      <m:f>
                        <m:fPr>
                          <m:ctrlPr>
                            <a:rPr lang="en-CA" sz="1100" b="0" i="1" smtClean="0">
                              <a:latin typeface="Cambria Math" panose="02040503050406030204" pitchFamily="18" charset="0"/>
                              <a:ea typeface="Cambria Math" panose="02040503050406030204" pitchFamily="18" charset="0"/>
                            </a:rPr>
                          </m:ctrlPr>
                        </m:fPr>
                        <m:num>
                          <m:sSup>
                            <m:sSupPr>
                              <m:ctrlPr>
                                <a:rPr lang="en-CA" sz="1100" b="0" i="1" smtClean="0">
                                  <a:latin typeface="Cambria Math" panose="02040503050406030204" pitchFamily="18" charset="0"/>
                                  <a:ea typeface="Cambria Math" panose="02040503050406030204" pitchFamily="18" charset="0"/>
                                </a:rPr>
                              </m:ctrlPr>
                            </m:sSupPr>
                            <m:e>
                              <m:r>
                                <a:rPr lang="en-CA" sz="1100" b="0" i="1" smtClean="0">
                                  <a:latin typeface="Cambria Math" panose="02040503050406030204" pitchFamily="18" charset="0"/>
                                  <a:ea typeface="Cambria Math" panose="02040503050406030204" pitchFamily="18" charset="0"/>
                                </a:rPr>
                                <m:t>𝑅</m:t>
                              </m:r>
                            </m:e>
                            <m:sup>
                              <m:r>
                                <a:rPr lang="en-CA" sz="1100" b="0" i="1" smtClean="0">
                                  <a:latin typeface="Cambria Math" panose="02040503050406030204" pitchFamily="18" charset="0"/>
                                  <a:ea typeface="Cambria Math" panose="02040503050406030204" pitchFamily="18" charset="0"/>
                                </a:rPr>
                                <m:t>3</m:t>
                              </m:r>
                            </m:sup>
                          </m:sSup>
                        </m:num>
                        <m:den>
                          <m:r>
                            <a:rPr lang="en-CA" sz="1100" b="0" i="1" smtClean="0">
                              <a:latin typeface="Cambria Math" panose="02040503050406030204" pitchFamily="18" charset="0"/>
                              <a:ea typeface="Cambria Math" panose="02040503050406030204" pitchFamily="18" charset="0"/>
                            </a:rPr>
                            <m:t>9</m:t>
                          </m:r>
                        </m:den>
                      </m:f>
                      <m:r>
                        <a:rPr lang="en-CA" sz="1100" b="0" i="1" smtClean="0">
                          <a:latin typeface="Cambria Math" panose="02040503050406030204" pitchFamily="18" charset="0"/>
                          <a:ea typeface="Cambria Math" panose="02040503050406030204" pitchFamily="18" charset="0"/>
                        </a:rPr>
                        <m:t>−</m:t>
                      </m:r>
                      <m:d>
                        <m:dPr>
                          <m:ctrlPr>
                            <a:rPr lang="en-CA" sz="1100" b="0" i="1" smtClean="0">
                              <a:latin typeface="Cambria Math" panose="02040503050406030204" pitchFamily="18" charset="0"/>
                              <a:ea typeface="Cambria Math" panose="02040503050406030204" pitchFamily="18" charset="0"/>
                            </a:rPr>
                          </m:ctrlPr>
                        </m:dPr>
                        <m:e>
                          <m:r>
                            <a:rPr lang="en-CA" sz="1100" b="0" i="1" smtClean="0">
                              <a:latin typeface="Cambria Math" panose="02040503050406030204" pitchFamily="18" charset="0"/>
                              <a:ea typeface="Cambria Math" panose="02040503050406030204" pitchFamily="18" charset="0"/>
                            </a:rPr>
                            <m:t>𝑘𝐴</m:t>
                          </m:r>
                        </m:e>
                      </m:d>
                      <m:f>
                        <m:fPr>
                          <m:ctrlPr>
                            <a:rPr lang="en-CA" sz="1100" b="0" i="1" smtClean="0">
                              <a:latin typeface="Cambria Math" panose="02040503050406030204" pitchFamily="18" charset="0"/>
                              <a:ea typeface="Cambria Math" panose="02040503050406030204" pitchFamily="18" charset="0"/>
                            </a:rPr>
                          </m:ctrlPr>
                        </m:fPr>
                        <m:num>
                          <m:sSup>
                            <m:sSupPr>
                              <m:ctrlPr>
                                <a:rPr lang="en-CA" sz="1100" b="0" i="1" smtClean="0">
                                  <a:latin typeface="Cambria Math" panose="02040503050406030204" pitchFamily="18" charset="0"/>
                                  <a:ea typeface="Cambria Math" panose="02040503050406030204" pitchFamily="18" charset="0"/>
                                </a:rPr>
                              </m:ctrlPr>
                            </m:sSupPr>
                            <m:e>
                              <m:r>
                                <a:rPr lang="en-CA" sz="1100" b="0" i="1" smtClean="0">
                                  <a:latin typeface="Cambria Math" panose="02040503050406030204" pitchFamily="18" charset="0"/>
                                  <a:ea typeface="Cambria Math" panose="02040503050406030204" pitchFamily="18" charset="0"/>
                                </a:rPr>
                                <m:t>𝑅</m:t>
                              </m:r>
                            </m:e>
                            <m:sup>
                              <m:r>
                                <a:rPr lang="en-CA" sz="1100" b="0" i="1" smtClean="0">
                                  <a:latin typeface="Cambria Math" panose="02040503050406030204" pitchFamily="18" charset="0"/>
                                  <a:ea typeface="Cambria Math" panose="02040503050406030204" pitchFamily="18" charset="0"/>
                                </a:rPr>
                                <m:t>5</m:t>
                              </m:r>
                            </m:sup>
                          </m:sSup>
                        </m:num>
                        <m:den>
                          <m:r>
                            <a:rPr lang="en-CA" sz="1100" b="0" i="1" smtClean="0">
                              <a:latin typeface="Cambria Math" panose="02040503050406030204" pitchFamily="18" charset="0"/>
                              <a:ea typeface="Cambria Math" panose="02040503050406030204" pitchFamily="18" charset="0"/>
                            </a:rPr>
                            <m:t>25</m:t>
                          </m:r>
                        </m:den>
                      </m:f>
                    </m:oMath>
                  </m:oMathPara>
                </a14:m>
                <a:endParaRPr lang="en-CA" sz="1100" b="0" dirty="0">
                  <a:ea typeface="Cambria Math" panose="02040503050406030204" pitchFamily="18" charset="0"/>
                </a:endParaRPr>
              </a:p>
              <a:p>
                <a:pPr/>
                <a:br>
                  <a:rPr lang="en-CA" sz="1100" b="0" dirty="0">
                    <a:ea typeface="Cambria Math" panose="02040503050406030204" pitchFamily="18" charset="0"/>
                  </a:rPr>
                </a:br>
                <a14:m>
                  <m:oMathPara xmlns:m="http://schemas.openxmlformats.org/officeDocument/2006/math">
                    <m:oMathParaPr>
                      <m:jc m:val="left"/>
                    </m:oMathParaPr>
                    <m:oMath xmlns:m="http://schemas.openxmlformats.org/officeDocument/2006/math">
                      <m:r>
                        <a:rPr lang="en-CA" sz="1100" b="1" i="1" smtClean="0">
                          <a:solidFill>
                            <a:srgbClr val="FF0000"/>
                          </a:solidFill>
                          <a:latin typeface="Cambria Math" panose="02040503050406030204" pitchFamily="18" charset="0"/>
                          <a:ea typeface="Cambria Math" panose="02040503050406030204" pitchFamily="18" charset="0"/>
                        </a:rPr>
                        <m:t>𝜷</m:t>
                      </m:r>
                      <m:r>
                        <a:rPr lang="en-CA" sz="1100" b="1" i="1" smtClean="0">
                          <a:solidFill>
                            <a:srgbClr val="FF0000"/>
                          </a:solidFill>
                          <a:latin typeface="Cambria Math" panose="02040503050406030204" pitchFamily="18" charset="0"/>
                          <a:ea typeface="Cambria Math" panose="02040503050406030204" pitchFamily="18" charset="0"/>
                        </a:rPr>
                        <m:t>𝟐</m:t>
                      </m:r>
                      <m:r>
                        <a:rPr lang="en-CA" sz="1100" b="1" i="1" smtClean="0">
                          <a:solidFill>
                            <a:srgbClr val="FF0000"/>
                          </a:solidFill>
                          <a:latin typeface="Cambria Math" panose="02040503050406030204" pitchFamily="18" charset="0"/>
                          <a:ea typeface="Cambria Math" panose="02040503050406030204" pitchFamily="18" charset="0"/>
                        </a:rPr>
                        <m:t>=</m:t>
                      </m:r>
                      <m:sSub>
                        <m:sSubPr>
                          <m:ctrlPr>
                            <a:rPr lang="en-CA" sz="1100" b="1" i="1" smtClean="0">
                              <a:solidFill>
                                <a:srgbClr val="FF0000"/>
                              </a:solidFill>
                              <a:latin typeface="Cambria Math" panose="02040503050406030204" pitchFamily="18" charset="0"/>
                            </a:rPr>
                          </m:ctrlPr>
                        </m:sSubPr>
                        <m:e>
                          <m:r>
                            <a:rPr lang="en-CA" sz="1100" b="1" i="1">
                              <a:solidFill>
                                <a:srgbClr val="FF0000"/>
                              </a:solidFill>
                              <a:latin typeface="Cambria Math" panose="02040503050406030204" pitchFamily="18" charset="0"/>
                            </a:rPr>
                            <m:t>𝑪</m:t>
                          </m:r>
                        </m:e>
                        <m:sub>
                          <m:r>
                            <a:rPr lang="en-CA" sz="1100" b="1" i="1">
                              <a:solidFill>
                                <a:srgbClr val="FF0000"/>
                              </a:solidFill>
                              <a:latin typeface="Cambria Math" panose="02040503050406030204" pitchFamily="18" charset="0"/>
                            </a:rPr>
                            <m:t>𝒆</m:t>
                          </m:r>
                        </m:sub>
                      </m:sSub>
                      <m:d>
                        <m:dPr>
                          <m:ctrlPr>
                            <a:rPr lang="en-CA" sz="1100" b="1" i="1" smtClean="0">
                              <a:solidFill>
                                <a:srgbClr val="FF0000"/>
                              </a:solidFill>
                              <a:latin typeface="Cambria Math" panose="02040503050406030204" pitchFamily="18" charset="0"/>
                              <a:ea typeface="Cambria Math" panose="02040503050406030204" pitchFamily="18" charset="0"/>
                            </a:rPr>
                          </m:ctrlPr>
                        </m:dPr>
                        <m:e>
                          <m:f>
                            <m:fPr>
                              <m:ctrlPr>
                                <a:rPr lang="en-CA" sz="1100" b="1" i="1" smtClean="0">
                                  <a:solidFill>
                                    <a:srgbClr val="FF0000"/>
                                  </a:solidFill>
                                  <a:latin typeface="Cambria Math" panose="02040503050406030204" pitchFamily="18" charset="0"/>
                                  <a:ea typeface="Cambria Math" panose="02040503050406030204" pitchFamily="18" charset="0"/>
                                </a:rPr>
                              </m:ctrlPr>
                            </m:fPr>
                            <m:num>
                              <m:r>
                                <a:rPr lang="en-CA" sz="1100" b="1" i="1" smtClean="0">
                                  <a:solidFill>
                                    <a:srgbClr val="FF0000"/>
                                  </a:solidFill>
                                  <a:latin typeface="Cambria Math" panose="02040503050406030204" pitchFamily="18" charset="0"/>
                                  <a:ea typeface="Cambria Math" panose="02040503050406030204" pitchFamily="18" charset="0"/>
                                </a:rPr>
                                <m:t>𝒌</m:t>
                              </m:r>
                              <m:sSup>
                                <m:sSupPr>
                                  <m:ctrlPr>
                                    <a:rPr lang="en-CA" sz="1100" b="1" i="1" smtClean="0">
                                      <a:solidFill>
                                        <a:srgbClr val="FF0000"/>
                                      </a:solidFill>
                                      <a:latin typeface="Cambria Math" panose="02040503050406030204" pitchFamily="18" charset="0"/>
                                      <a:ea typeface="Cambria Math" panose="02040503050406030204" pitchFamily="18" charset="0"/>
                                    </a:rPr>
                                  </m:ctrlPr>
                                </m:sSupPr>
                                <m:e>
                                  <m:r>
                                    <a:rPr lang="en-CA" sz="1100" b="1" i="1" smtClean="0">
                                      <a:solidFill>
                                        <a:srgbClr val="FF0000"/>
                                      </a:solidFill>
                                      <a:latin typeface="Cambria Math" panose="02040503050406030204" pitchFamily="18" charset="0"/>
                                      <a:ea typeface="Cambria Math" panose="02040503050406030204" pitchFamily="18" charset="0"/>
                                    </a:rPr>
                                    <m:t>𝑹</m:t>
                                  </m:r>
                                </m:e>
                                <m:sup>
                                  <m:r>
                                    <a:rPr lang="en-CA" sz="1100" b="1" i="1" smtClean="0">
                                      <a:solidFill>
                                        <a:srgbClr val="FF0000"/>
                                      </a:solidFill>
                                      <a:latin typeface="Cambria Math" panose="02040503050406030204" pitchFamily="18" charset="0"/>
                                      <a:ea typeface="Cambria Math" panose="02040503050406030204" pitchFamily="18" charset="0"/>
                                    </a:rPr>
                                    <m:t>𝟐</m:t>
                                  </m:r>
                                </m:sup>
                              </m:sSup>
                            </m:num>
                            <m:den>
                              <m:r>
                                <a:rPr lang="en-CA" sz="1100" b="1" i="1" smtClean="0">
                                  <a:solidFill>
                                    <a:srgbClr val="FF0000"/>
                                  </a:solidFill>
                                  <a:latin typeface="Cambria Math" panose="02040503050406030204" pitchFamily="18" charset="0"/>
                                  <a:ea typeface="Cambria Math" panose="02040503050406030204" pitchFamily="18" charset="0"/>
                                </a:rPr>
                                <m:t>𝟒</m:t>
                              </m:r>
                            </m:den>
                          </m:f>
                          <m:r>
                            <a:rPr lang="en-CA" sz="1100" b="1" i="1" smtClean="0">
                              <a:solidFill>
                                <a:srgbClr val="FF0000"/>
                              </a:solidFill>
                              <a:latin typeface="Cambria Math" panose="02040503050406030204" pitchFamily="18" charset="0"/>
                              <a:ea typeface="Cambria Math" panose="02040503050406030204" pitchFamily="18" charset="0"/>
                            </a:rPr>
                            <m:t>−</m:t>
                          </m:r>
                          <m:r>
                            <a:rPr lang="en-CA" sz="1100" b="1" i="1" smtClean="0">
                              <a:solidFill>
                                <a:srgbClr val="FF0000"/>
                              </a:solidFill>
                              <a:latin typeface="Cambria Math" panose="02040503050406030204" pitchFamily="18" charset="0"/>
                              <a:ea typeface="Cambria Math" panose="02040503050406030204" pitchFamily="18" charset="0"/>
                            </a:rPr>
                            <m:t>𝑫</m:t>
                          </m:r>
                        </m:e>
                      </m:d>
                      <m:r>
                        <a:rPr lang="en-CA" sz="1100" b="1" i="1" smtClean="0">
                          <a:solidFill>
                            <a:srgbClr val="FF0000"/>
                          </a:solidFill>
                          <a:latin typeface="Cambria Math" panose="02040503050406030204" pitchFamily="18" charset="0"/>
                          <a:ea typeface="Cambria Math" panose="02040503050406030204" pitchFamily="18" charset="0"/>
                        </a:rPr>
                        <m:t>+</m:t>
                      </m:r>
                      <m:r>
                        <a:rPr lang="en-CA" sz="1100" b="1" i="1" smtClean="0">
                          <a:solidFill>
                            <a:srgbClr val="FF0000"/>
                          </a:solidFill>
                          <a:latin typeface="Cambria Math" panose="02040503050406030204" pitchFamily="18" charset="0"/>
                          <a:ea typeface="Cambria Math" panose="02040503050406030204" pitchFamily="18" charset="0"/>
                        </a:rPr>
                        <m:t>𝑨</m:t>
                      </m:r>
                      <m:sSup>
                        <m:sSupPr>
                          <m:ctrlPr>
                            <a:rPr lang="en-CA" sz="1100" b="1" i="1" smtClean="0">
                              <a:solidFill>
                                <a:srgbClr val="FF0000"/>
                              </a:solidFill>
                              <a:latin typeface="Cambria Math" panose="02040503050406030204" pitchFamily="18" charset="0"/>
                              <a:ea typeface="Cambria Math" panose="02040503050406030204" pitchFamily="18" charset="0"/>
                            </a:rPr>
                          </m:ctrlPr>
                        </m:sSupPr>
                        <m:e>
                          <m:r>
                            <a:rPr lang="en-CA" sz="1100" b="1" i="1" smtClean="0">
                              <a:solidFill>
                                <a:srgbClr val="FF0000"/>
                              </a:solidFill>
                              <a:latin typeface="Cambria Math" panose="02040503050406030204" pitchFamily="18" charset="0"/>
                              <a:ea typeface="Cambria Math" panose="02040503050406030204" pitchFamily="18" charset="0"/>
                            </a:rPr>
                            <m:t>𝑹</m:t>
                          </m:r>
                        </m:e>
                        <m:sup>
                          <m:r>
                            <a:rPr lang="en-CA" sz="1100" b="1" i="1" smtClean="0">
                              <a:solidFill>
                                <a:srgbClr val="FF0000"/>
                              </a:solidFill>
                              <a:latin typeface="Cambria Math" panose="02040503050406030204" pitchFamily="18" charset="0"/>
                              <a:ea typeface="Cambria Math" panose="02040503050406030204" pitchFamily="18" charset="0"/>
                            </a:rPr>
                            <m:t>𝟑</m:t>
                          </m:r>
                        </m:sup>
                      </m:sSup>
                      <m:d>
                        <m:dPr>
                          <m:ctrlPr>
                            <a:rPr lang="en-CA" sz="1100" b="1" i="1" smtClean="0">
                              <a:solidFill>
                                <a:srgbClr val="FF0000"/>
                              </a:solidFill>
                              <a:latin typeface="Cambria Math" panose="02040503050406030204" pitchFamily="18" charset="0"/>
                              <a:ea typeface="Cambria Math" panose="02040503050406030204" pitchFamily="18" charset="0"/>
                            </a:rPr>
                          </m:ctrlPr>
                        </m:dPr>
                        <m:e>
                          <m:r>
                            <a:rPr lang="en-CA" sz="1100" b="1" i="1" smtClean="0">
                              <a:solidFill>
                                <a:srgbClr val="FF0000"/>
                              </a:solidFill>
                              <a:latin typeface="Cambria Math" panose="02040503050406030204" pitchFamily="18" charset="0"/>
                              <a:ea typeface="Cambria Math" panose="02040503050406030204" pitchFamily="18" charset="0"/>
                            </a:rPr>
                            <m:t>𝑫</m:t>
                          </m:r>
                          <m:r>
                            <a:rPr lang="en-CA" sz="1100" b="1" i="1" smtClean="0">
                              <a:solidFill>
                                <a:srgbClr val="FF0000"/>
                              </a:solidFill>
                              <a:latin typeface="Cambria Math" panose="02040503050406030204" pitchFamily="18" charset="0"/>
                              <a:ea typeface="Cambria Math" panose="02040503050406030204" pitchFamily="18" charset="0"/>
                            </a:rPr>
                            <m:t>−</m:t>
                          </m:r>
                          <m:f>
                            <m:fPr>
                              <m:ctrlPr>
                                <a:rPr lang="en-CA" sz="1100" b="1" i="1" smtClean="0">
                                  <a:solidFill>
                                    <a:srgbClr val="FF0000"/>
                                  </a:solidFill>
                                  <a:latin typeface="Cambria Math" panose="02040503050406030204" pitchFamily="18" charset="0"/>
                                  <a:ea typeface="Cambria Math" panose="02040503050406030204" pitchFamily="18" charset="0"/>
                                </a:rPr>
                              </m:ctrlPr>
                            </m:fPr>
                            <m:num>
                              <m:r>
                                <a:rPr lang="en-CA" sz="1100" b="1" i="1" smtClean="0">
                                  <a:solidFill>
                                    <a:srgbClr val="FF0000"/>
                                  </a:solidFill>
                                  <a:latin typeface="Cambria Math" panose="02040503050406030204" pitchFamily="18" charset="0"/>
                                  <a:ea typeface="Cambria Math" panose="02040503050406030204" pitchFamily="18" charset="0"/>
                                </a:rPr>
                                <m:t>𝒌</m:t>
                              </m:r>
                              <m:sSup>
                                <m:sSupPr>
                                  <m:ctrlPr>
                                    <a:rPr lang="en-CA" sz="1100" b="1" i="1" smtClean="0">
                                      <a:solidFill>
                                        <a:srgbClr val="FF0000"/>
                                      </a:solidFill>
                                      <a:latin typeface="Cambria Math" panose="02040503050406030204" pitchFamily="18" charset="0"/>
                                      <a:ea typeface="Cambria Math" panose="02040503050406030204" pitchFamily="18" charset="0"/>
                                    </a:rPr>
                                  </m:ctrlPr>
                                </m:sSupPr>
                                <m:e>
                                  <m:r>
                                    <a:rPr lang="en-CA" sz="1100" b="1" i="1" smtClean="0">
                                      <a:solidFill>
                                        <a:srgbClr val="FF0000"/>
                                      </a:solidFill>
                                      <a:latin typeface="Cambria Math" panose="02040503050406030204" pitchFamily="18" charset="0"/>
                                      <a:ea typeface="Cambria Math" panose="02040503050406030204" pitchFamily="18" charset="0"/>
                                    </a:rPr>
                                    <m:t>𝑹</m:t>
                                  </m:r>
                                </m:e>
                                <m:sup>
                                  <m:r>
                                    <a:rPr lang="en-CA" sz="1100" b="1" i="1" smtClean="0">
                                      <a:solidFill>
                                        <a:srgbClr val="FF0000"/>
                                      </a:solidFill>
                                      <a:latin typeface="Cambria Math" panose="02040503050406030204" pitchFamily="18" charset="0"/>
                                      <a:ea typeface="Cambria Math" panose="02040503050406030204" pitchFamily="18" charset="0"/>
                                    </a:rPr>
                                    <m:t>𝟐</m:t>
                                  </m:r>
                                </m:sup>
                              </m:sSup>
                            </m:num>
                            <m:den>
                              <m:r>
                                <a:rPr lang="en-CA" sz="1100" b="1" i="1" smtClean="0">
                                  <a:solidFill>
                                    <a:srgbClr val="FF0000"/>
                                  </a:solidFill>
                                  <a:latin typeface="Cambria Math" panose="02040503050406030204" pitchFamily="18" charset="0"/>
                                  <a:ea typeface="Cambria Math" panose="02040503050406030204" pitchFamily="18" charset="0"/>
                                </a:rPr>
                                <m:t>𝟐𝟓</m:t>
                              </m:r>
                            </m:den>
                          </m:f>
                        </m:e>
                      </m:d>
                    </m:oMath>
                  </m:oMathPara>
                </a14:m>
                <a:endParaRPr lang="en-CA" sz="1100" b="1" dirty="0">
                  <a:ea typeface="Cambria Math" panose="02040503050406030204" pitchFamily="18" charset="0"/>
                </a:endParaRPr>
              </a:p>
              <a:p>
                <a:pPr/>
                <a:br>
                  <a:rPr lang="en-CA" sz="1100" b="0" dirty="0">
                    <a:ea typeface="Cambria Math" panose="02040503050406030204" pitchFamily="18" charset="0"/>
                  </a:rPr>
                </a:br>
                <a14:m>
                  <m:oMathPara xmlns:m="http://schemas.openxmlformats.org/officeDocument/2006/math">
                    <m:oMathParaPr>
                      <m:jc m:val="left"/>
                    </m:oMathParaPr>
                    <m:oMath xmlns:m="http://schemas.openxmlformats.org/officeDocument/2006/math">
                      <m:r>
                        <a:rPr lang="en-CA" sz="1100" b="0" i="1" smtClean="0">
                          <a:latin typeface="Cambria Math" panose="02040503050406030204" pitchFamily="18" charset="0"/>
                          <a:ea typeface="Cambria Math" panose="02040503050406030204" pitchFamily="18" charset="0"/>
                        </a:rPr>
                        <m:t>0=</m:t>
                      </m:r>
                      <m:sSub>
                        <m:sSubPr>
                          <m:ctrlPr>
                            <a:rPr lang="en-CA" sz="1100" i="1">
                              <a:latin typeface="Cambria Math" panose="02040503050406030204" pitchFamily="18" charset="0"/>
                            </a:rPr>
                          </m:ctrlPr>
                        </m:sSubPr>
                        <m:e>
                          <m:r>
                            <a:rPr lang="en-CA" sz="1100" i="1">
                              <a:latin typeface="Cambria Math" panose="02040503050406030204" pitchFamily="18" charset="0"/>
                            </a:rPr>
                            <m:t>𝐶</m:t>
                          </m:r>
                        </m:e>
                        <m:sub>
                          <m:r>
                            <a:rPr lang="en-CA" sz="1100" i="1">
                              <a:latin typeface="Cambria Math" panose="02040503050406030204" pitchFamily="18" charset="0"/>
                            </a:rPr>
                            <m:t>𝑚</m:t>
                          </m:r>
                        </m:sub>
                      </m:sSub>
                      <m:d>
                        <m:dPr>
                          <m:ctrlPr>
                            <a:rPr lang="en-CA" sz="1100" b="0" i="1" smtClean="0">
                              <a:latin typeface="Cambria Math" panose="02040503050406030204" pitchFamily="18" charset="0"/>
                              <a:ea typeface="Cambria Math" panose="02040503050406030204" pitchFamily="18" charset="0"/>
                            </a:rPr>
                          </m:ctrlPr>
                        </m:dPr>
                        <m:e>
                          <m:r>
                            <a:rPr lang="en-CA" sz="1100" b="0" i="1" smtClean="0">
                              <a:latin typeface="Cambria Math" panose="02040503050406030204" pitchFamily="18" charset="0"/>
                              <a:ea typeface="Cambria Math" panose="02040503050406030204" pitchFamily="18" charset="0"/>
                            </a:rPr>
                            <m:t>𝐷</m:t>
                          </m:r>
                          <m:r>
                            <a:rPr lang="en-CA" sz="1100" b="0" i="1" smtClean="0">
                              <a:latin typeface="Cambria Math" panose="02040503050406030204" pitchFamily="18" charset="0"/>
                              <a:ea typeface="Cambria Math" panose="02040503050406030204" pitchFamily="18" charset="0"/>
                            </a:rPr>
                            <m:t>−</m:t>
                          </m:r>
                          <m:f>
                            <m:fPr>
                              <m:ctrlPr>
                                <a:rPr lang="en-CA" sz="1100" b="0" i="1" smtClean="0">
                                  <a:latin typeface="Cambria Math" panose="02040503050406030204" pitchFamily="18" charset="0"/>
                                  <a:ea typeface="Cambria Math" panose="02040503050406030204" pitchFamily="18" charset="0"/>
                                </a:rPr>
                              </m:ctrlPr>
                            </m:fPr>
                            <m:num>
                              <m:r>
                                <a:rPr lang="en-CA" sz="1100" b="0" i="1" smtClean="0">
                                  <a:latin typeface="Cambria Math" panose="02040503050406030204" pitchFamily="18" charset="0"/>
                                  <a:ea typeface="Cambria Math" panose="02040503050406030204" pitchFamily="18" charset="0"/>
                                </a:rPr>
                                <m:t>𝑘</m:t>
                              </m:r>
                              <m:sSup>
                                <m:sSupPr>
                                  <m:ctrlPr>
                                    <a:rPr lang="en-CA" sz="1100" b="0" i="1" smtClean="0">
                                      <a:latin typeface="Cambria Math" panose="02040503050406030204" pitchFamily="18" charset="0"/>
                                      <a:ea typeface="Cambria Math" panose="02040503050406030204" pitchFamily="18" charset="0"/>
                                    </a:rPr>
                                  </m:ctrlPr>
                                </m:sSupPr>
                                <m:e>
                                  <m:r>
                                    <a:rPr lang="en-CA" sz="1100" b="0" i="1" smtClean="0">
                                      <a:latin typeface="Cambria Math" panose="02040503050406030204" pitchFamily="18" charset="0"/>
                                      <a:ea typeface="Cambria Math" panose="02040503050406030204" pitchFamily="18" charset="0"/>
                                    </a:rPr>
                                    <m:t>𝑟</m:t>
                                  </m:r>
                                </m:e>
                                <m:sup>
                                  <m:r>
                                    <a:rPr lang="en-CA" sz="1100" b="0" i="1" smtClean="0">
                                      <a:latin typeface="Cambria Math" panose="02040503050406030204" pitchFamily="18" charset="0"/>
                                      <a:ea typeface="Cambria Math" panose="02040503050406030204" pitchFamily="18" charset="0"/>
                                    </a:rPr>
                                    <m:t>2</m:t>
                                  </m:r>
                                </m:sup>
                              </m:sSup>
                            </m:num>
                            <m:den>
                              <m:r>
                                <a:rPr lang="en-CA" sz="1100" b="0" i="1" smtClean="0">
                                  <a:latin typeface="Cambria Math" panose="02040503050406030204" pitchFamily="18" charset="0"/>
                                  <a:ea typeface="Cambria Math" panose="02040503050406030204" pitchFamily="18" charset="0"/>
                                </a:rPr>
                                <m:t>4</m:t>
                              </m:r>
                            </m:den>
                          </m:f>
                        </m:e>
                      </m:d>
                      <m:r>
                        <a:rPr lang="en-CA" sz="1100" b="0" i="1" smtClean="0">
                          <a:latin typeface="Cambria Math" panose="02040503050406030204" pitchFamily="18" charset="0"/>
                          <a:ea typeface="Cambria Math" panose="02040503050406030204" pitchFamily="18" charset="0"/>
                        </a:rPr>
                        <m:t>−</m:t>
                      </m:r>
                      <m:r>
                        <a:rPr lang="en-CA" sz="1100" b="0" i="1" smtClean="0">
                          <a:latin typeface="Cambria Math" panose="02040503050406030204" pitchFamily="18" charset="0"/>
                          <a:ea typeface="Cambria Math" panose="02040503050406030204" pitchFamily="18" charset="0"/>
                        </a:rPr>
                        <m:t>𝐴</m:t>
                      </m:r>
                      <m:sSup>
                        <m:sSupPr>
                          <m:ctrlPr>
                            <a:rPr lang="en-CA" sz="1100" b="0" i="1" smtClean="0">
                              <a:latin typeface="Cambria Math" panose="02040503050406030204" pitchFamily="18" charset="0"/>
                              <a:ea typeface="Cambria Math" panose="02040503050406030204" pitchFamily="18" charset="0"/>
                            </a:rPr>
                          </m:ctrlPr>
                        </m:sSupPr>
                        <m:e>
                          <m:r>
                            <a:rPr lang="en-CA" sz="1100" b="0" i="1" smtClean="0">
                              <a:latin typeface="Cambria Math" panose="02040503050406030204" pitchFamily="18" charset="0"/>
                              <a:ea typeface="Cambria Math" panose="02040503050406030204" pitchFamily="18" charset="0"/>
                            </a:rPr>
                            <m:t>𝑟</m:t>
                          </m:r>
                        </m:e>
                        <m:sup>
                          <m:r>
                            <a:rPr lang="en-CA" sz="1100" b="0" i="1" smtClean="0">
                              <a:latin typeface="Cambria Math" panose="02040503050406030204" pitchFamily="18" charset="0"/>
                              <a:ea typeface="Cambria Math" panose="02040503050406030204" pitchFamily="18" charset="0"/>
                            </a:rPr>
                            <m:t>3</m:t>
                          </m:r>
                        </m:sup>
                      </m:sSup>
                      <m:d>
                        <m:dPr>
                          <m:ctrlPr>
                            <a:rPr lang="en-CA" sz="1100" b="0" i="1" smtClean="0">
                              <a:latin typeface="Cambria Math" panose="02040503050406030204" pitchFamily="18" charset="0"/>
                              <a:ea typeface="Cambria Math" panose="02040503050406030204" pitchFamily="18" charset="0"/>
                            </a:rPr>
                          </m:ctrlPr>
                        </m:dPr>
                        <m:e>
                          <m:r>
                            <a:rPr lang="en-CA" sz="1100" b="0" i="1" smtClean="0">
                              <a:latin typeface="Cambria Math" panose="02040503050406030204" pitchFamily="18" charset="0"/>
                              <a:ea typeface="Cambria Math" panose="02040503050406030204" pitchFamily="18" charset="0"/>
                            </a:rPr>
                            <m:t>𝐷</m:t>
                          </m:r>
                          <m:r>
                            <a:rPr lang="en-CA" sz="1100" b="0" i="1" smtClean="0">
                              <a:latin typeface="Cambria Math" panose="02040503050406030204" pitchFamily="18" charset="0"/>
                              <a:ea typeface="Cambria Math" panose="02040503050406030204" pitchFamily="18" charset="0"/>
                            </a:rPr>
                            <m:t>−</m:t>
                          </m:r>
                          <m:f>
                            <m:fPr>
                              <m:ctrlPr>
                                <a:rPr lang="en-CA" sz="1100" b="0" i="1" smtClean="0">
                                  <a:latin typeface="Cambria Math" panose="02040503050406030204" pitchFamily="18" charset="0"/>
                                  <a:ea typeface="Cambria Math" panose="02040503050406030204" pitchFamily="18" charset="0"/>
                                </a:rPr>
                              </m:ctrlPr>
                            </m:fPr>
                            <m:num>
                              <m:r>
                                <a:rPr lang="en-CA" sz="1100" b="0" i="1" smtClean="0">
                                  <a:latin typeface="Cambria Math" panose="02040503050406030204" pitchFamily="18" charset="0"/>
                                  <a:ea typeface="Cambria Math" panose="02040503050406030204" pitchFamily="18" charset="0"/>
                                </a:rPr>
                                <m:t>𝑘</m:t>
                              </m:r>
                              <m:sSup>
                                <m:sSupPr>
                                  <m:ctrlPr>
                                    <a:rPr lang="en-CA" sz="1100" b="0" i="1" smtClean="0">
                                      <a:latin typeface="Cambria Math" panose="02040503050406030204" pitchFamily="18" charset="0"/>
                                      <a:ea typeface="Cambria Math" panose="02040503050406030204" pitchFamily="18" charset="0"/>
                                    </a:rPr>
                                  </m:ctrlPr>
                                </m:sSupPr>
                                <m:e>
                                  <m:r>
                                    <a:rPr lang="en-CA" sz="1100" b="0" i="1" smtClean="0">
                                      <a:latin typeface="Cambria Math" panose="02040503050406030204" pitchFamily="18" charset="0"/>
                                      <a:ea typeface="Cambria Math" panose="02040503050406030204" pitchFamily="18" charset="0"/>
                                    </a:rPr>
                                    <m:t>𝑟</m:t>
                                  </m:r>
                                </m:e>
                                <m:sup>
                                  <m:r>
                                    <a:rPr lang="en-CA" sz="1100" b="0" i="1" smtClean="0">
                                      <a:latin typeface="Cambria Math" panose="02040503050406030204" pitchFamily="18" charset="0"/>
                                      <a:ea typeface="Cambria Math" panose="02040503050406030204" pitchFamily="18" charset="0"/>
                                    </a:rPr>
                                    <m:t>2</m:t>
                                  </m:r>
                                </m:sup>
                              </m:sSup>
                            </m:num>
                            <m:den>
                              <m:r>
                                <a:rPr lang="en-CA" sz="1100" b="0" i="1" smtClean="0">
                                  <a:latin typeface="Cambria Math" panose="02040503050406030204" pitchFamily="18" charset="0"/>
                                  <a:ea typeface="Cambria Math" panose="02040503050406030204" pitchFamily="18" charset="0"/>
                                </a:rPr>
                                <m:t>25</m:t>
                              </m:r>
                            </m:den>
                          </m:f>
                        </m:e>
                      </m:d>
                      <m:r>
                        <a:rPr lang="en-CA" sz="1100" b="0" i="1" smtClean="0">
                          <a:latin typeface="Cambria Math" panose="02040503050406030204" pitchFamily="18" charset="0"/>
                          <a:ea typeface="Cambria Math" panose="02040503050406030204" pitchFamily="18" charset="0"/>
                        </a:rPr>
                        <m:t>+</m:t>
                      </m:r>
                      <m:r>
                        <a:rPr lang="en-CA" sz="1100" b="0" i="1" smtClean="0">
                          <a:latin typeface="Cambria Math" panose="02040503050406030204" pitchFamily="18" charset="0"/>
                          <a:ea typeface="Cambria Math" panose="02040503050406030204" pitchFamily="18" charset="0"/>
                        </a:rPr>
                        <m:t>𝛽</m:t>
                      </m:r>
                      <m:r>
                        <a:rPr lang="en-CA" sz="1100" b="0" i="1" smtClean="0">
                          <a:latin typeface="Cambria Math" panose="02040503050406030204" pitchFamily="18" charset="0"/>
                          <a:ea typeface="Cambria Math" panose="02040503050406030204" pitchFamily="18" charset="0"/>
                        </a:rPr>
                        <m:t>2</m:t>
                      </m:r>
                    </m:oMath>
                  </m:oMathPara>
                </a14:m>
                <a:endParaRPr lang="en-CA" sz="1100" b="0" dirty="0">
                  <a:ea typeface="Cambria Math" panose="02040503050406030204" pitchFamily="18" charset="0"/>
                </a:endParaRPr>
              </a:p>
              <a:p>
                <a:pPr/>
                <a:br>
                  <a:rPr lang="en-CA" sz="1100" b="0" dirty="0">
                    <a:ea typeface="Cambria Math" panose="02040503050406030204" pitchFamily="18" charset="0"/>
                  </a:rPr>
                </a:br>
                <a14:m>
                  <m:oMathPara xmlns:m="http://schemas.openxmlformats.org/officeDocument/2006/math">
                    <m:oMathParaPr>
                      <m:jc m:val="left"/>
                    </m:oMathParaPr>
                    <m:oMath xmlns:m="http://schemas.openxmlformats.org/officeDocument/2006/math">
                      <m:sSub>
                        <m:sSubPr>
                          <m:ctrlPr>
                            <a:rPr lang="en-CA" sz="1100" i="1" smtClean="0">
                              <a:solidFill>
                                <a:srgbClr val="FF0000"/>
                              </a:solidFill>
                              <a:latin typeface="Cambria Math" panose="02040503050406030204" pitchFamily="18" charset="0"/>
                            </a:rPr>
                          </m:ctrlPr>
                        </m:sSubPr>
                        <m:e>
                          <m:r>
                            <a:rPr lang="en-CA" sz="1100" i="1">
                              <a:solidFill>
                                <a:srgbClr val="FF0000"/>
                              </a:solidFill>
                              <a:latin typeface="Cambria Math" panose="02040503050406030204" pitchFamily="18" charset="0"/>
                            </a:rPr>
                            <m:t>𝐶</m:t>
                          </m:r>
                        </m:e>
                        <m:sub>
                          <m:r>
                            <a:rPr lang="en-CA" sz="1100" i="1">
                              <a:solidFill>
                                <a:srgbClr val="FF0000"/>
                              </a:solidFill>
                              <a:latin typeface="Cambria Math" panose="02040503050406030204" pitchFamily="18" charset="0"/>
                            </a:rPr>
                            <m:t>𝑚</m:t>
                          </m:r>
                        </m:sub>
                      </m:sSub>
                      <m:r>
                        <a:rPr lang="en-CA" sz="1100" b="1" i="1" smtClean="0">
                          <a:solidFill>
                            <a:srgbClr val="FF0000"/>
                          </a:solidFill>
                          <a:latin typeface="Cambria Math" panose="02040503050406030204" pitchFamily="18" charset="0"/>
                          <a:ea typeface="Cambria Math" panose="02040503050406030204" pitchFamily="18" charset="0"/>
                        </a:rPr>
                        <m:t>= </m:t>
                      </m:r>
                      <m:f>
                        <m:fPr>
                          <m:ctrlPr>
                            <a:rPr lang="en-CA" sz="1100" b="1" i="1" smtClean="0">
                              <a:solidFill>
                                <a:srgbClr val="FF0000"/>
                              </a:solidFill>
                              <a:latin typeface="Cambria Math" panose="02040503050406030204" pitchFamily="18" charset="0"/>
                              <a:ea typeface="Cambria Math" panose="02040503050406030204" pitchFamily="18" charset="0"/>
                            </a:rPr>
                          </m:ctrlPr>
                        </m:fPr>
                        <m:num>
                          <m:r>
                            <a:rPr lang="en-CA" sz="1100" b="1" i="1" smtClean="0">
                              <a:solidFill>
                                <a:srgbClr val="FF0000"/>
                              </a:solidFill>
                              <a:latin typeface="Cambria Math" panose="02040503050406030204" pitchFamily="18" charset="0"/>
                              <a:ea typeface="Cambria Math" panose="02040503050406030204" pitchFamily="18" charset="0"/>
                            </a:rPr>
                            <m:t>𝟏</m:t>
                          </m:r>
                        </m:num>
                        <m:den>
                          <m:r>
                            <a:rPr lang="en-CA" sz="1100" b="1" i="1" smtClean="0">
                              <a:solidFill>
                                <a:srgbClr val="FF0000"/>
                              </a:solidFill>
                              <a:latin typeface="Cambria Math" panose="02040503050406030204" pitchFamily="18" charset="0"/>
                              <a:ea typeface="Cambria Math" panose="02040503050406030204" pitchFamily="18" charset="0"/>
                            </a:rPr>
                            <m:t>𝑫</m:t>
                          </m:r>
                          <m:r>
                            <a:rPr lang="en-CA" sz="1100" b="1" i="1" smtClean="0">
                              <a:solidFill>
                                <a:srgbClr val="FF0000"/>
                              </a:solidFill>
                              <a:latin typeface="Cambria Math" panose="02040503050406030204" pitchFamily="18" charset="0"/>
                              <a:ea typeface="Cambria Math" panose="02040503050406030204" pitchFamily="18" charset="0"/>
                            </a:rPr>
                            <m:t>−</m:t>
                          </m:r>
                          <m:f>
                            <m:fPr>
                              <m:ctrlPr>
                                <a:rPr lang="en-CA" sz="1100" b="1" i="1" smtClean="0">
                                  <a:solidFill>
                                    <a:srgbClr val="FF0000"/>
                                  </a:solidFill>
                                  <a:latin typeface="Cambria Math" panose="02040503050406030204" pitchFamily="18" charset="0"/>
                                  <a:ea typeface="Cambria Math" panose="02040503050406030204" pitchFamily="18" charset="0"/>
                                </a:rPr>
                              </m:ctrlPr>
                            </m:fPr>
                            <m:num>
                              <m:r>
                                <a:rPr lang="en-CA" sz="1100" b="1" i="1" smtClean="0">
                                  <a:solidFill>
                                    <a:srgbClr val="FF0000"/>
                                  </a:solidFill>
                                  <a:latin typeface="Cambria Math" panose="02040503050406030204" pitchFamily="18" charset="0"/>
                                  <a:ea typeface="Cambria Math" panose="02040503050406030204" pitchFamily="18" charset="0"/>
                                </a:rPr>
                                <m:t>𝒌</m:t>
                              </m:r>
                              <m:sSup>
                                <m:sSupPr>
                                  <m:ctrlPr>
                                    <a:rPr lang="en-CA" sz="1100" b="1" i="1" smtClean="0">
                                      <a:solidFill>
                                        <a:srgbClr val="FF0000"/>
                                      </a:solidFill>
                                      <a:latin typeface="Cambria Math" panose="02040503050406030204" pitchFamily="18" charset="0"/>
                                      <a:ea typeface="Cambria Math" panose="02040503050406030204" pitchFamily="18" charset="0"/>
                                    </a:rPr>
                                  </m:ctrlPr>
                                </m:sSupPr>
                                <m:e>
                                  <m:r>
                                    <a:rPr lang="en-CA" sz="1100" b="1" i="1" smtClean="0">
                                      <a:solidFill>
                                        <a:srgbClr val="FF0000"/>
                                      </a:solidFill>
                                      <a:latin typeface="Cambria Math" panose="02040503050406030204" pitchFamily="18" charset="0"/>
                                      <a:ea typeface="Cambria Math" panose="02040503050406030204" pitchFamily="18" charset="0"/>
                                    </a:rPr>
                                    <m:t>𝒓</m:t>
                                  </m:r>
                                </m:e>
                                <m:sup>
                                  <m:r>
                                    <a:rPr lang="en-CA" sz="1100" b="1" i="1" smtClean="0">
                                      <a:solidFill>
                                        <a:srgbClr val="FF0000"/>
                                      </a:solidFill>
                                      <a:latin typeface="Cambria Math" panose="02040503050406030204" pitchFamily="18" charset="0"/>
                                      <a:ea typeface="Cambria Math" panose="02040503050406030204" pitchFamily="18" charset="0"/>
                                    </a:rPr>
                                    <m:t>𝟐</m:t>
                                  </m:r>
                                </m:sup>
                              </m:sSup>
                            </m:num>
                            <m:den>
                              <m:r>
                                <a:rPr lang="en-CA" sz="1100" b="1" i="1" smtClean="0">
                                  <a:solidFill>
                                    <a:srgbClr val="FF0000"/>
                                  </a:solidFill>
                                  <a:latin typeface="Cambria Math" panose="02040503050406030204" pitchFamily="18" charset="0"/>
                                  <a:ea typeface="Cambria Math" panose="02040503050406030204" pitchFamily="18" charset="0"/>
                                </a:rPr>
                                <m:t>𝟒</m:t>
                              </m:r>
                            </m:den>
                          </m:f>
                        </m:den>
                      </m:f>
                      <m:r>
                        <a:rPr lang="en-CA" sz="1100" b="1" i="1" smtClean="0">
                          <a:solidFill>
                            <a:srgbClr val="FF0000"/>
                          </a:solidFill>
                          <a:latin typeface="Cambria Math" panose="02040503050406030204" pitchFamily="18" charset="0"/>
                          <a:ea typeface="Cambria Math" panose="02040503050406030204" pitchFamily="18" charset="0"/>
                        </a:rPr>
                        <m:t>(</m:t>
                      </m:r>
                      <m:r>
                        <a:rPr lang="en-CA" sz="1100" b="1" i="1" smtClean="0">
                          <a:solidFill>
                            <a:srgbClr val="FF0000"/>
                          </a:solidFill>
                          <a:latin typeface="Cambria Math" panose="02040503050406030204" pitchFamily="18" charset="0"/>
                          <a:ea typeface="Cambria Math" panose="02040503050406030204" pitchFamily="18" charset="0"/>
                        </a:rPr>
                        <m:t>𝑨</m:t>
                      </m:r>
                      <m:sSup>
                        <m:sSupPr>
                          <m:ctrlPr>
                            <a:rPr lang="en-CA" sz="1100" b="1" i="1" smtClean="0">
                              <a:solidFill>
                                <a:srgbClr val="FF0000"/>
                              </a:solidFill>
                              <a:latin typeface="Cambria Math" panose="02040503050406030204" pitchFamily="18" charset="0"/>
                              <a:ea typeface="Cambria Math" panose="02040503050406030204" pitchFamily="18" charset="0"/>
                            </a:rPr>
                          </m:ctrlPr>
                        </m:sSupPr>
                        <m:e>
                          <m:r>
                            <a:rPr lang="en-CA" sz="1100" b="1" i="1" smtClean="0">
                              <a:solidFill>
                                <a:srgbClr val="FF0000"/>
                              </a:solidFill>
                              <a:latin typeface="Cambria Math" panose="02040503050406030204" pitchFamily="18" charset="0"/>
                              <a:ea typeface="Cambria Math" panose="02040503050406030204" pitchFamily="18" charset="0"/>
                            </a:rPr>
                            <m:t>𝒓</m:t>
                          </m:r>
                        </m:e>
                        <m:sup>
                          <m:r>
                            <a:rPr lang="en-CA" sz="1100" b="1" i="1" smtClean="0">
                              <a:solidFill>
                                <a:srgbClr val="FF0000"/>
                              </a:solidFill>
                              <a:latin typeface="Cambria Math" panose="02040503050406030204" pitchFamily="18" charset="0"/>
                              <a:ea typeface="Cambria Math" panose="02040503050406030204" pitchFamily="18" charset="0"/>
                            </a:rPr>
                            <m:t>𝟑</m:t>
                          </m:r>
                        </m:sup>
                      </m:sSup>
                      <m:d>
                        <m:dPr>
                          <m:ctrlPr>
                            <a:rPr lang="en-CA" sz="1100" b="1" i="1" smtClean="0">
                              <a:solidFill>
                                <a:srgbClr val="FF0000"/>
                              </a:solidFill>
                              <a:latin typeface="Cambria Math" panose="02040503050406030204" pitchFamily="18" charset="0"/>
                              <a:ea typeface="Cambria Math" panose="02040503050406030204" pitchFamily="18" charset="0"/>
                            </a:rPr>
                          </m:ctrlPr>
                        </m:dPr>
                        <m:e>
                          <m:r>
                            <a:rPr lang="en-CA" sz="1100" b="1" i="1" smtClean="0">
                              <a:solidFill>
                                <a:srgbClr val="FF0000"/>
                              </a:solidFill>
                              <a:latin typeface="Cambria Math" panose="02040503050406030204" pitchFamily="18" charset="0"/>
                              <a:ea typeface="Cambria Math" panose="02040503050406030204" pitchFamily="18" charset="0"/>
                            </a:rPr>
                            <m:t>𝑫</m:t>
                          </m:r>
                          <m:r>
                            <a:rPr lang="en-CA" sz="1100" b="1" i="1" smtClean="0">
                              <a:solidFill>
                                <a:srgbClr val="FF0000"/>
                              </a:solidFill>
                              <a:latin typeface="Cambria Math" panose="02040503050406030204" pitchFamily="18" charset="0"/>
                              <a:ea typeface="Cambria Math" panose="02040503050406030204" pitchFamily="18" charset="0"/>
                            </a:rPr>
                            <m:t>−</m:t>
                          </m:r>
                          <m:f>
                            <m:fPr>
                              <m:ctrlPr>
                                <a:rPr lang="en-CA" sz="1100" b="1" i="1" smtClean="0">
                                  <a:solidFill>
                                    <a:srgbClr val="FF0000"/>
                                  </a:solidFill>
                                  <a:latin typeface="Cambria Math" panose="02040503050406030204" pitchFamily="18" charset="0"/>
                                  <a:ea typeface="Cambria Math" panose="02040503050406030204" pitchFamily="18" charset="0"/>
                                </a:rPr>
                              </m:ctrlPr>
                            </m:fPr>
                            <m:num>
                              <m:r>
                                <a:rPr lang="en-CA" sz="1100" b="1" i="1" smtClean="0">
                                  <a:solidFill>
                                    <a:srgbClr val="FF0000"/>
                                  </a:solidFill>
                                  <a:latin typeface="Cambria Math" panose="02040503050406030204" pitchFamily="18" charset="0"/>
                                  <a:ea typeface="Cambria Math" panose="02040503050406030204" pitchFamily="18" charset="0"/>
                                </a:rPr>
                                <m:t>𝒌</m:t>
                              </m:r>
                              <m:sSup>
                                <m:sSupPr>
                                  <m:ctrlPr>
                                    <a:rPr lang="en-CA" sz="1100" b="1" i="1" smtClean="0">
                                      <a:solidFill>
                                        <a:srgbClr val="FF0000"/>
                                      </a:solidFill>
                                      <a:latin typeface="Cambria Math" panose="02040503050406030204" pitchFamily="18" charset="0"/>
                                      <a:ea typeface="Cambria Math" panose="02040503050406030204" pitchFamily="18" charset="0"/>
                                    </a:rPr>
                                  </m:ctrlPr>
                                </m:sSupPr>
                                <m:e>
                                  <m:r>
                                    <a:rPr lang="en-CA" sz="1100" b="1" i="1" smtClean="0">
                                      <a:solidFill>
                                        <a:srgbClr val="FF0000"/>
                                      </a:solidFill>
                                      <a:latin typeface="Cambria Math" panose="02040503050406030204" pitchFamily="18" charset="0"/>
                                      <a:ea typeface="Cambria Math" panose="02040503050406030204" pitchFamily="18" charset="0"/>
                                    </a:rPr>
                                    <m:t>𝒓</m:t>
                                  </m:r>
                                </m:e>
                                <m:sup>
                                  <m:r>
                                    <a:rPr lang="en-CA" sz="1100" b="1" i="1" smtClean="0">
                                      <a:solidFill>
                                        <a:srgbClr val="FF0000"/>
                                      </a:solidFill>
                                      <a:latin typeface="Cambria Math" panose="02040503050406030204" pitchFamily="18" charset="0"/>
                                      <a:ea typeface="Cambria Math" panose="02040503050406030204" pitchFamily="18" charset="0"/>
                                    </a:rPr>
                                    <m:t>𝟐</m:t>
                                  </m:r>
                                </m:sup>
                              </m:sSup>
                            </m:num>
                            <m:den>
                              <m:r>
                                <a:rPr lang="en-CA" sz="1100" b="1" i="1" smtClean="0">
                                  <a:solidFill>
                                    <a:srgbClr val="FF0000"/>
                                  </a:solidFill>
                                  <a:latin typeface="Cambria Math" panose="02040503050406030204" pitchFamily="18" charset="0"/>
                                  <a:ea typeface="Cambria Math" panose="02040503050406030204" pitchFamily="18" charset="0"/>
                                </a:rPr>
                                <m:t>𝟐𝟓</m:t>
                              </m:r>
                            </m:den>
                          </m:f>
                        </m:e>
                      </m:d>
                      <m:r>
                        <a:rPr lang="en-CA" sz="1100" b="1" i="1" smtClean="0">
                          <a:solidFill>
                            <a:srgbClr val="FF0000"/>
                          </a:solidFill>
                          <a:latin typeface="Cambria Math" panose="02040503050406030204" pitchFamily="18" charset="0"/>
                          <a:ea typeface="Cambria Math" panose="02040503050406030204" pitchFamily="18" charset="0"/>
                        </a:rPr>
                        <m:t>−</m:t>
                      </m:r>
                      <m:r>
                        <a:rPr lang="en-CA" sz="1100" b="1" i="1" smtClean="0">
                          <a:solidFill>
                            <a:srgbClr val="FF0000"/>
                          </a:solidFill>
                          <a:latin typeface="Cambria Math" panose="02040503050406030204" pitchFamily="18" charset="0"/>
                          <a:ea typeface="Cambria Math" panose="02040503050406030204" pitchFamily="18" charset="0"/>
                        </a:rPr>
                        <m:t>𝜷</m:t>
                      </m:r>
                      <m:r>
                        <a:rPr lang="en-CA" sz="1100" b="1" i="1" smtClean="0">
                          <a:solidFill>
                            <a:srgbClr val="FF0000"/>
                          </a:solidFill>
                          <a:latin typeface="Cambria Math" panose="02040503050406030204" pitchFamily="18" charset="0"/>
                          <a:ea typeface="Cambria Math" panose="02040503050406030204" pitchFamily="18" charset="0"/>
                        </a:rPr>
                        <m:t>𝟐</m:t>
                      </m:r>
                      <m:r>
                        <a:rPr lang="en-CA" sz="1100" b="1" i="1" smtClean="0">
                          <a:solidFill>
                            <a:srgbClr val="FF0000"/>
                          </a:solidFill>
                          <a:latin typeface="Cambria Math" panose="02040503050406030204" pitchFamily="18" charset="0"/>
                          <a:ea typeface="Cambria Math" panose="02040503050406030204" pitchFamily="18" charset="0"/>
                        </a:rPr>
                        <m:t>)</m:t>
                      </m:r>
                    </m:oMath>
                  </m:oMathPara>
                </a14:m>
                <a:endParaRPr lang="en-CA" sz="1100" b="1" dirty="0">
                  <a:solidFill>
                    <a:srgbClr val="FF0000"/>
                  </a:solidFill>
                  <a:ea typeface="Cambria Math" panose="02040503050406030204" pitchFamily="18" charset="0"/>
                </a:endParaRPr>
              </a:p>
              <a:p>
                <a:endParaRPr lang="en-CA" sz="1100" dirty="0">
                  <a:ea typeface="Cambria Math" panose="02040503050406030204" pitchFamily="18" charset="0"/>
                </a:endParaRPr>
              </a:p>
              <a:p>
                <a:br>
                  <a:rPr lang="en-CA" sz="1100" b="0" dirty="0">
                    <a:ea typeface="Cambria Math" panose="02040503050406030204" pitchFamily="18" charset="0"/>
                  </a:rPr>
                </a:br>
                <a:br>
                  <a:rPr lang="en-CA" sz="1100" b="0" dirty="0">
                    <a:ea typeface="Cambria Math" panose="02040503050406030204" pitchFamily="18" charset="0"/>
                  </a:rPr>
                </a:br>
                <a:endParaRPr lang="en-CA" sz="1100" b="0" dirty="0">
                  <a:ea typeface="Cambria Math" panose="02040503050406030204" pitchFamily="18" charset="0"/>
                </a:endParaRPr>
              </a:p>
            </p:txBody>
          </p:sp>
        </mc:Choice>
        <mc:Fallback>
          <p:sp>
            <p:nvSpPr>
              <p:cNvPr id="12" name="TextBox 11">
                <a:extLst>
                  <a:ext uri="{FF2B5EF4-FFF2-40B4-BE49-F238E27FC236}">
                    <a16:creationId xmlns:a16="http://schemas.microsoft.com/office/drawing/2014/main" id="{B8906F42-BBD5-0EC4-176F-EBC6286F9C86}"/>
                  </a:ext>
                </a:extLst>
              </p:cNvPr>
              <p:cNvSpPr txBox="1">
                <a:spLocks noRot="1" noChangeAspect="1" noMove="1" noResize="1" noEditPoints="1" noAdjustHandles="1" noChangeArrowheads="1" noChangeShapeType="1" noTextEdit="1"/>
              </p:cNvSpPr>
              <p:nvPr/>
            </p:nvSpPr>
            <p:spPr>
              <a:xfrm>
                <a:off x="7762764" y="2290760"/>
                <a:ext cx="4299180" cy="3133743"/>
              </a:xfrm>
              <a:prstGeom prst="rect">
                <a:avLst/>
              </a:prstGeom>
              <a:blipFill>
                <a:blip r:embed="rId5"/>
                <a:stretch>
                  <a:fillRect l="-1558"/>
                </a:stretch>
              </a:blipFill>
            </p:spPr>
            <p:txBody>
              <a:bodyPr/>
              <a:lstStyle/>
              <a:p>
                <a:r>
                  <a:rPr lang="en-CA">
                    <a:noFill/>
                  </a:rPr>
                  <a:t> </a:t>
                </a:r>
              </a:p>
            </p:txBody>
          </p:sp>
        </mc:Fallback>
      </mc:AlternateContent>
      <p:sp>
        <p:nvSpPr>
          <p:cNvPr id="13" name="Rectangle 12">
            <a:extLst>
              <a:ext uri="{FF2B5EF4-FFF2-40B4-BE49-F238E27FC236}">
                <a16:creationId xmlns:a16="http://schemas.microsoft.com/office/drawing/2014/main" id="{628FC0DC-3A17-84A7-7BE6-2F9D6D928278}"/>
              </a:ext>
            </a:extLst>
          </p:cNvPr>
          <p:cNvSpPr/>
          <p:nvPr/>
        </p:nvSpPr>
        <p:spPr>
          <a:xfrm>
            <a:off x="7301758" y="1982260"/>
            <a:ext cx="3430134" cy="289348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8D92BF0F-CC40-D461-85A3-0C0B537E07F4}"/>
              </a:ext>
            </a:extLst>
          </p:cNvPr>
          <p:cNvSpPr txBox="1"/>
          <p:nvPr/>
        </p:nvSpPr>
        <p:spPr>
          <a:xfrm>
            <a:off x="8066760" y="1982260"/>
            <a:ext cx="6256214" cy="261610"/>
          </a:xfrm>
          <a:prstGeom prst="rect">
            <a:avLst/>
          </a:prstGeom>
          <a:noFill/>
        </p:spPr>
        <p:txBody>
          <a:bodyPr wrap="square">
            <a:spAutoFit/>
          </a:bodyPr>
          <a:lstStyle/>
          <a:p>
            <a:r>
              <a:rPr lang="en-CA" sz="1100" b="1"/>
              <a:t>Applying Boundary Conditions</a:t>
            </a:r>
            <a:endParaRPr lang="en-CA" sz="1100"/>
          </a:p>
        </p:txBody>
      </p:sp>
      <p:sp>
        <p:nvSpPr>
          <p:cNvPr id="3" name="Slide Number Placeholder 2">
            <a:extLst>
              <a:ext uri="{FF2B5EF4-FFF2-40B4-BE49-F238E27FC236}">
                <a16:creationId xmlns:a16="http://schemas.microsoft.com/office/drawing/2014/main" id="{E70A942C-E371-EDEC-5D21-9C7FC91ABFF0}"/>
              </a:ext>
            </a:extLst>
          </p:cNvPr>
          <p:cNvSpPr>
            <a:spLocks noGrp="1"/>
          </p:cNvSpPr>
          <p:nvPr>
            <p:ph type="sldNum" sz="quarter" idx="12"/>
          </p:nvPr>
        </p:nvSpPr>
        <p:spPr/>
        <p:txBody>
          <a:bodyPr/>
          <a:lstStyle/>
          <a:p>
            <a:r>
              <a:rPr lang="en-CA" dirty="0"/>
              <a:t>6</a:t>
            </a:r>
          </a:p>
        </p:txBody>
      </p:sp>
    </p:spTree>
    <p:extLst>
      <p:ext uri="{BB962C8B-B14F-4D97-AF65-F5344CB8AC3E}">
        <p14:creationId xmlns:p14="http://schemas.microsoft.com/office/powerpoint/2010/main" val="1053659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0F90E8-BABD-6A2F-5432-433899954532}"/>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9D2674A9-D9F6-03B0-06FB-7B026281E8EA}"/>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B. CONVERGENCE ANALYSIS – </a:t>
            </a:r>
            <a:r>
              <a:rPr lang="en-US" sz="2400" b="1" dirty="0">
                <a:latin typeface="Bell Gothic Std Black" panose="020B0706020202040204" pitchFamily="34" charset="0"/>
                <a:ea typeface="CMU Sans Serif" panose="02000603000000000000" pitchFamily="2" charset="0"/>
                <a:cs typeface="CMU Sans Serif" panose="02000603000000000000" pitchFamily="2" charset="0"/>
              </a:rPr>
              <a:t>Method of Manufactured Solutions (MMS)</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3F759B1C-A92C-926E-7672-ED6327A02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10" name="TextBox 9">
            <a:extLst>
              <a:ext uri="{FF2B5EF4-FFF2-40B4-BE49-F238E27FC236}">
                <a16:creationId xmlns:a16="http://schemas.microsoft.com/office/drawing/2014/main" id="{5F424CBA-9A46-B1C8-9BAB-61894CA25C7D}"/>
              </a:ext>
            </a:extLst>
          </p:cNvPr>
          <p:cNvSpPr txBox="1"/>
          <p:nvPr/>
        </p:nvSpPr>
        <p:spPr>
          <a:xfrm>
            <a:off x="323850" y="1074014"/>
            <a:ext cx="6256214" cy="369332"/>
          </a:xfrm>
          <a:prstGeom prst="rect">
            <a:avLst/>
          </a:prstGeom>
          <a:noFill/>
        </p:spPr>
        <p:txBody>
          <a:bodyPr wrap="square">
            <a:spAutoFit/>
          </a:bodyPr>
          <a:lstStyle/>
          <a:p>
            <a:r>
              <a:rPr lang="en-CA" b="1" i="1" dirty="0">
                <a:latin typeface="Aptos" panose="020B0004020202020204" pitchFamily="34" charset="0"/>
              </a:rPr>
              <a:t>c. Results and observations</a:t>
            </a:r>
          </a:p>
        </p:txBody>
      </p:sp>
      <p:grpSp>
        <p:nvGrpSpPr>
          <p:cNvPr id="8" name="Group 7">
            <a:extLst>
              <a:ext uri="{FF2B5EF4-FFF2-40B4-BE49-F238E27FC236}">
                <a16:creationId xmlns:a16="http://schemas.microsoft.com/office/drawing/2014/main" id="{237D6AA9-753B-E86F-0529-6A43D7D9EC1F}"/>
              </a:ext>
            </a:extLst>
          </p:cNvPr>
          <p:cNvGrpSpPr/>
          <p:nvPr/>
        </p:nvGrpSpPr>
        <p:grpSpPr>
          <a:xfrm>
            <a:off x="2123924" y="3287653"/>
            <a:ext cx="7944151" cy="3251260"/>
            <a:chOff x="2031224" y="3196910"/>
            <a:chExt cx="7837859" cy="3199411"/>
          </a:xfrm>
        </p:grpSpPr>
        <p:pic>
          <p:nvPicPr>
            <p:cNvPr id="13" name="Picture 12" descr="A graph of a function of size&#10;&#10;Description automatically generated with medium confidence">
              <a:extLst>
                <a:ext uri="{FF2B5EF4-FFF2-40B4-BE49-F238E27FC236}">
                  <a16:creationId xmlns:a16="http://schemas.microsoft.com/office/drawing/2014/main" id="{1EA8EB88-882A-C8D5-C904-946BE4B1A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224" y="3196910"/>
              <a:ext cx="3905095" cy="3199411"/>
            </a:xfrm>
            <a:prstGeom prst="rect">
              <a:avLst/>
            </a:prstGeom>
          </p:spPr>
        </p:pic>
        <p:pic>
          <p:nvPicPr>
            <p:cNvPr id="2" name="Picture 1" descr="A graph of a function of time step&#10;&#10;Description automatically generated">
              <a:extLst>
                <a:ext uri="{FF2B5EF4-FFF2-40B4-BE49-F238E27FC236}">
                  <a16:creationId xmlns:a16="http://schemas.microsoft.com/office/drawing/2014/main" id="{CA03E0A9-2C76-13B6-0523-0E3BCD87B3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6319" y="3196910"/>
              <a:ext cx="3932764" cy="3199411"/>
            </a:xfrm>
            <a:prstGeom prst="rect">
              <a:avLst/>
            </a:prstGeom>
          </p:spPr>
        </p:pic>
      </p:grpSp>
      <p:sp>
        <p:nvSpPr>
          <p:cNvPr id="7" name="TextBox 6">
            <a:extLst>
              <a:ext uri="{FF2B5EF4-FFF2-40B4-BE49-F238E27FC236}">
                <a16:creationId xmlns:a16="http://schemas.microsoft.com/office/drawing/2014/main" id="{BC816130-9CC4-FA84-337E-B8ADEF947093}"/>
              </a:ext>
            </a:extLst>
          </p:cNvPr>
          <p:cNvSpPr txBox="1"/>
          <p:nvPr/>
        </p:nvSpPr>
        <p:spPr>
          <a:xfrm>
            <a:off x="632985" y="1555810"/>
            <a:ext cx="10941600" cy="1815882"/>
          </a:xfrm>
          <a:prstGeom prst="rect">
            <a:avLst/>
          </a:prstGeom>
          <a:noFill/>
        </p:spPr>
        <p:txBody>
          <a:bodyPr wrap="square" rtlCol="0">
            <a:spAutoFit/>
          </a:bodyPr>
          <a:lstStyle/>
          <a:p>
            <a:pPr algn="just"/>
            <a:r>
              <a:rPr lang="en-CA" sz="1400" dirty="0">
                <a:latin typeface="Aptos" panose="020B0004020202020204" pitchFamily="34" charset="0"/>
              </a:rPr>
              <a:t>The temporal and spatial convergence analyses resulted in orders of convergence very close to what was expected, which respectively were a 1</a:t>
            </a:r>
            <a:r>
              <a:rPr lang="en-CA" sz="1400" baseline="30000" dirty="0">
                <a:latin typeface="Aptos" panose="020B0004020202020204" pitchFamily="34" charset="0"/>
              </a:rPr>
              <a:t>st</a:t>
            </a:r>
            <a:r>
              <a:rPr lang="en-CA" sz="1400" dirty="0">
                <a:latin typeface="Aptos" panose="020B0004020202020204" pitchFamily="34" charset="0"/>
              </a:rPr>
              <a:t> and 2</a:t>
            </a:r>
            <a:r>
              <a:rPr lang="en-CA" sz="1400" baseline="30000" dirty="0">
                <a:latin typeface="Aptos" panose="020B0004020202020204" pitchFamily="34" charset="0"/>
              </a:rPr>
              <a:t>nd</a:t>
            </a:r>
            <a:r>
              <a:rPr lang="en-CA" sz="1400" dirty="0">
                <a:latin typeface="Aptos" panose="020B0004020202020204" pitchFamily="34" charset="0"/>
              </a:rPr>
              <a:t> order convergence in time and space. There exists a small noticeable difference between the expected temporal order of the numerical scheme and the order measured in the convergence analysis. This can be attributed to the accuracy of the method through which temporal error was computed. The 2-D solution space was mapped on a 2</a:t>
            </a:r>
            <a:r>
              <a:rPr lang="en-CA" sz="1400" baseline="30000" dirty="0">
                <a:latin typeface="Aptos" panose="020B0004020202020204" pitchFamily="34" charset="0"/>
              </a:rPr>
              <a:t>nd</a:t>
            </a:r>
            <a:r>
              <a:rPr lang="en-CA" sz="1400" dirty="0">
                <a:latin typeface="Aptos" panose="020B0004020202020204" pitchFamily="34" charset="0"/>
              </a:rPr>
              <a:t> degree bivariate spline to simplify the process of error computation. We acknowledge that the use of a more rigorous method could have led to smaller measured temporal errors. Conversely, the spatial order of convergence falls within ±1% of the numerical scheme’s spatial order. The spatial convergence analysis does not suffer from the same issue as the temporal analysis as the steady-state analytical solution was used as the reference for error computation.</a:t>
            </a:r>
          </a:p>
          <a:p>
            <a:pPr marL="342900" indent="-342900" algn="just">
              <a:buFont typeface="Arial" panose="020B0604020202020204" pitchFamily="34" charset="0"/>
              <a:buChar char="•"/>
            </a:pPr>
            <a:endParaRPr lang="en-CA" sz="1400" dirty="0">
              <a:latin typeface="Aptos" panose="020B0004020202020204" pitchFamily="34" charset="0"/>
            </a:endParaRPr>
          </a:p>
        </p:txBody>
      </p:sp>
      <p:sp>
        <p:nvSpPr>
          <p:cNvPr id="9" name="Slide Number Placeholder 8">
            <a:extLst>
              <a:ext uri="{FF2B5EF4-FFF2-40B4-BE49-F238E27FC236}">
                <a16:creationId xmlns:a16="http://schemas.microsoft.com/office/drawing/2014/main" id="{91A2B45E-76DC-C8CE-9122-A9F763A2D383}"/>
              </a:ext>
            </a:extLst>
          </p:cNvPr>
          <p:cNvSpPr>
            <a:spLocks noGrp="1"/>
          </p:cNvSpPr>
          <p:nvPr>
            <p:ph type="sldNum" sz="quarter" idx="12"/>
          </p:nvPr>
        </p:nvSpPr>
        <p:spPr/>
        <p:txBody>
          <a:bodyPr/>
          <a:lstStyle/>
          <a:p>
            <a:r>
              <a:rPr lang="en-CA" dirty="0"/>
              <a:t>7</a:t>
            </a:r>
          </a:p>
        </p:txBody>
      </p:sp>
    </p:spTree>
    <p:extLst>
      <p:ext uri="{BB962C8B-B14F-4D97-AF65-F5344CB8AC3E}">
        <p14:creationId xmlns:p14="http://schemas.microsoft.com/office/powerpoint/2010/main" val="596353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C72B18-597F-5284-B3A6-C444A8B6485A}"/>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C1D058BB-DE31-60ED-0181-6AF08C7A9ECE}"/>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latin typeface="Bell Gothic Std Black" panose="020B0706020202040204" pitchFamily="34" charset="0"/>
                <a:ea typeface="CMU Sans Serif" panose="02000603000000000000" pitchFamily="2" charset="0"/>
                <a:cs typeface="CMU Sans Serif" panose="02000603000000000000" pitchFamily="2" charset="0"/>
              </a:rPr>
              <a:t>C. CONCLUSION</a:t>
            </a:r>
          </a:p>
        </p:txBody>
      </p:sp>
      <p:pic>
        <p:nvPicPr>
          <p:cNvPr id="4" name="Picture 3" descr="A logo with a bee in a gear&#10;&#10;Description automatically generated">
            <a:extLst>
              <a:ext uri="{FF2B5EF4-FFF2-40B4-BE49-F238E27FC236}">
                <a16:creationId xmlns:a16="http://schemas.microsoft.com/office/drawing/2014/main" id="{2494DD65-AE4B-6D0C-09BC-581C5E9C1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B8CD4152-A1C5-D8C3-BD70-E3E1A3ED0349}"/>
              </a:ext>
            </a:extLst>
          </p:cNvPr>
          <p:cNvSpPr>
            <a:spLocks noGrp="1"/>
          </p:cNvSpPr>
          <p:nvPr>
            <p:ph type="sldNum" sz="quarter" idx="12"/>
          </p:nvPr>
        </p:nvSpPr>
        <p:spPr/>
        <p:txBody>
          <a:bodyPr/>
          <a:lstStyle/>
          <a:p>
            <a:r>
              <a:rPr lang="en-CA" dirty="0"/>
              <a:t>8</a:t>
            </a:r>
          </a:p>
        </p:txBody>
      </p:sp>
      <p:sp>
        <p:nvSpPr>
          <p:cNvPr id="7" name="TextBox 6">
            <a:extLst>
              <a:ext uri="{FF2B5EF4-FFF2-40B4-BE49-F238E27FC236}">
                <a16:creationId xmlns:a16="http://schemas.microsoft.com/office/drawing/2014/main" id="{1289B70E-2597-CEEA-414D-B7A854B50188}"/>
              </a:ext>
            </a:extLst>
          </p:cNvPr>
          <p:cNvSpPr txBox="1"/>
          <p:nvPr/>
        </p:nvSpPr>
        <p:spPr>
          <a:xfrm>
            <a:off x="632985" y="1555810"/>
            <a:ext cx="10941600" cy="3754874"/>
          </a:xfrm>
          <a:prstGeom prst="rect">
            <a:avLst/>
          </a:prstGeom>
          <a:noFill/>
        </p:spPr>
        <p:txBody>
          <a:bodyPr wrap="square" rtlCol="0">
            <a:spAutoFit/>
          </a:bodyPr>
          <a:lstStyle/>
          <a:p>
            <a:pPr algn="just"/>
            <a:r>
              <a:rPr lang="en-CA" sz="1400" dirty="0">
                <a:latin typeface="Aptos" panose="020B0004020202020204" pitchFamily="34" charset="0"/>
              </a:rPr>
              <a:t>It can be concluded that both the MMS and MNP have their benefits and drawbacks. </a:t>
            </a:r>
          </a:p>
          <a:p>
            <a:pPr algn="just"/>
            <a:endParaRPr lang="en-CA" sz="1400" dirty="0">
              <a:latin typeface="Aptos" panose="020B0004020202020204" pitchFamily="34" charset="0"/>
            </a:endParaRPr>
          </a:p>
          <a:p>
            <a:pPr marL="285750" indent="-285750" algn="just">
              <a:buFont typeface="Arial" panose="020B0604020202020204" pitchFamily="34" charset="0"/>
              <a:buChar char="•"/>
            </a:pPr>
            <a:r>
              <a:rPr lang="en-CA" sz="1400" dirty="0">
                <a:latin typeface="Aptos" panose="020B0004020202020204" pitchFamily="34" charset="0"/>
              </a:rPr>
              <a:t>The MMS is certainly more precise as it does not rely on some form of numerical interpolation to compute the analytical solution and necessary source term.</a:t>
            </a:r>
          </a:p>
          <a:p>
            <a:pPr marL="285750" indent="-285750" algn="just">
              <a:buFont typeface="Arial" panose="020B0604020202020204" pitchFamily="34" charset="0"/>
              <a:buChar char="•"/>
            </a:pPr>
            <a:endParaRPr lang="en-CA" sz="1400" dirty="0">
              <a:latin typeface="Aptos" panose="020B0004020202020204" pitchFamily="34" charset="0"/>
            </a:endParaRPr>
          </a:p>
          <a:p>
            <a:pPr marL="285750" indent="-285750" algn="just">
              <a:buFont typeface="Arial" panose="020B0604020202020204" pitchFamily="34" charset="0"/>
              <a:buChar char="•"/>
            </a:pPr>
            <a:r>
              <a:rPr lang="en-CA" sz="1400" dirty="0">
                <a:latin typeface="Aptos" panose="020B0004020202020204" pitchFamily="34" charset="0"/>
              </a:rPr>
              <a:t>For the same reason as stated above, the MMS is also less computationally complex and requires less resources.</a:t>
            </a:r>
          </a:p>
          <a:p>
            <a:pPr marL="285750" indent="-285750" algn="just">
              <a:buFont typeface="Arial" panose="020B0604020202020204" pitchFamily="34" charset="0"/>
              <a:buChar char="•"/>
            </a:pPr>
            <a:endParaRPr lang="en-CA" sz="1400" dirty="0">
              <a:latin typeface="Aptos" panose="020B0004020202020204" pitchFamily="34" charset="0"/>
            </a:endParaRPr>
          </a:p>
          <a:p>
            <a:pPr marL="285750" indent="-285750" algn="just">
              <a:buFont typeface="Arial" panose="020B0604020202020204" pitchFamily="34" charset="0"/>
              <a:buChar char="•"/>
            </a:pPr>
            <a:r>
              <a:rPr lang="en-CA" sz="1400" dirty="0">
                <a:latin typeface="Aptos" panose="020B0004020202020204" pitchFamily="34" charset="0"/>
              </a:rPr>
              <a:t>While being less precise and requiring more computational resources, the MNP has the advantage of being applicable to problems too complex to derive the source term analytically as one would do with the MMS.</a:t>
            </a:r>
          </a:p>
          <a:p>
            <a:pPr marL="285750" indent="-285750" algn="just">
              <a:buFont typeface="Arial" panose="020B0604020202020204" pitchFamily="34" charset="0"/>
              <a:buChar char="•"/>
            </a:pPr>
            <a:endParaRPr lang="en-CA" sz="1400" dirty="0">
              <a:latin typeface="Aptos" panose="020B0004020202020204" pitchFamily="34" charset="0"/>
            </a:endParaRPr>
          </a:p>
          <a:p>
            <a:pPr marL="285750" indent="-285750" algn="just">
              <a:buFont typeface="Arial" panose="020B0604020202020204" pitchFamily="34" charset="0"/>
              <a:buChar char="•"/>
            </a:pPr>
            <a:r>
              <a:rPr lang="en-CA" sz="1400" dirty="0">
                <a:latin typeface="Aptos" panose="020B0004020202020204" pitchFamily="34" charset="0"/>
              </a:rPr>
              <a:t>With respect to the MNP convergence analysis, the orders of convergence measured with the MMS were significantly closer to the temporal and spatial orders of the numerical scheme. While not measured, the computational time required for the convergence analyses was much larger with the MNP than for the MMS.</a:t>
            </a:r>
          </a:p>
          <a:p>
            <a:pPr marL="285750" indent="-285750" algn="just">
              <a:buFont typeface="Arial" panose="020B0604020202020204" pitchFamily="34" charset="0"/>
              <a:buChar char="•"/>
            </a:pPr>
            <a:endParaRPr lang="en-CA" sz="1400" dirty="0">
              <a:latin typeface="Aptos" panose="020B0004020202020204" pitchFamily="34" charset="0"/>
            </a:endParaRPr>
          </a:p>
          <a:p>
            <a:pPr marL="285750" indent="-285750" algn="just">
              <a:buFont typeface="Arial" panose="020B0604020202020204" pitchFamily="34" charset="0"/>
              <a:buChar char="•"/>
            </a:pPr>
            <a:r>
              <a:rPr lang="en-CA" sz="1400" dirty="0">
                <a:latin typeface="Aptos" panose="020B0004020202020204" pitchFamily="34" charset="0"/>
              </a:rPr>
              <a:t>Given that a scripting/coding framework for conducting these analyses is already completed, it would be much easier to conduct the MNP on a new problem as the computation of the source term with this method is trivial.</a:t>
            </a:r>
          </a:p>
          <a:p>
            <a:pPr marL="285750" indent="-285750" algn="just">
              <a:buFont typeface="Arial" panose="020B0604020202020204" pitchFamily="34" charset="0"/>
              <a:buChar char="•"/>
            </a:pPr>
            <a:endParaRPr lang="en-CA" sz="1400" dirty="0">
              <a:latin typeface="Aptos" panose="020B0004020202020204" pitchFamily="34" charset="0"/>
            </a:endParaRPr>
          </a:p>
        </p:txBody>
      </p:sp>
      <p:sp>
        <p:nvSpPr>
          <p:cNvPr id="8" name="TextBox 7">
            <a:extLst>
              <a:ext uri="{FF2B5EF4-FFF2-40B4-BE49-F238E27FC236}">
                <a16:creationId xmlns:a16="http://schemas.microsoft.com/office/drawing/2014/main" id="{F2CC2CF8-A86F-305B-1F2E-DAFBC757E888}"/>
              </a:ext>
            </a:extLst>
          </p:cNvPr>
          <p:cNvSpPr txBox="1"/>
          <p:nvPr/>
        </p:nvSpPr>
        <p:spPr>
          <a:xfrm>
            <a:off x="323850" y="1074014"/>
            <a:ext cx="6256214" cy="369332"/>
          </a:xfrm>
          <a:prstGeom prst="rect">
            <a:avLst/>
          </a:prstGeom>
          <a:noFill/>
        </p:spPr>
        <p:txBody>
          <a:bodyPr wrap="square">
            <a:spAutoFit/>
          </a:bodyPr>
          <a:lstStyle/>
          <a:p>
            <a:r>
              <a:rPr lang="en-CA" b="1" i="1" dirty="0">
                <a:latin typeface="Aptos" panose="020B0004020202020204" pitchFamily="34" charset="0"/>
              </a:rPr>
              <a:t>Comparison between MMS &amp; MNP</a:t>
            </a:r>
          </a:p>
        </p:txBody>
      </p:sp>
    </p:spTree>
    <p:extLst>
      <p:ext uri="{BB962C8B-B14F-4D97-AF65-F5344CB8AC3E}">
        <p14:creationId xmlns:p14="http://schemas.microsoft.com/office/powerpoint/2010/main" val="64153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2" name="Slide Number Placeholder 1">
            <a:extLst>
              <a:ext uri="{FF2B5EF4-FFF2-40B4-BE49-F238E27FC236}">
                <a16:creationId xmlns:a16="http://schemas.microsoft.com/office/drawing/2014/main" id="{95D8C516-935A-2B81-B3CD-4BD0E89A6AEC}"/>
              </a:ext>
            </a:extLst>
          </p:cNvPr>
          <p:cNvSpPr>
            <a:spLocks noGrp="1"/>
          </p:cNvSpPr>
          <p:nvPr>
            <p:ph type="sldNum" sz="quarter" idx="12"/>
          </p:nvPr>
        </p:nvSpPr>
        <p:spPr/>
        <p:txBody>
          <a:bodyPr/>
          <a:lstStyle/>
          <a:p>
            <a:r>
              <a:rPr lang="en-CA" dirty="0"/>
              <a:t>2</a:t>
            </a:r>
          </a:p>
        </p:txBody>
      </p:sp>
      <p:sp>
        <p:nvSpPr>
          <p:cNvPr id="6" name="Title 1">
            <a:extLst>
              <a:ext uri="{FF2B5EF4-FFF2-40B4-BE49-F238E27FC236}">
                <a16:creationId xmlns:a16="http://schemas.microsoft.com/office/drawing/2014/main" id="{279CBF1D-2436-2A40-D5DA-F4510A3B2454}"/>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latin typeface="Bell Gothic Std Black"/>
              </a:rPr>
              <a:t>CODE VERIFICATION </a:t>
            </a:r>
            <a:endParaRPr lang="en-US"/>
          </a:p>
        </p:txBody>
      </p:sp>
      <p:pic>
        <p:nvPicPr>
          <p:cNvPr id="3" name="Picture 2">
            <a:extLst>
              <a:ext uri="{FF2B5EF4-FFF2-40B4-BE49-F238E27FC236}">
                <a16:creationId xmlns:a16="http://schemas.microsoft.com/office/drawing/2014/main" id="{CA1FEACE-E3E3-B63C-BE5A-3C3914E00164}"/>
              </a:ext>
            </a:extLst>
          </p:cNvPr>
          <p:cNvPicPr>
            <a:picLocks noChangeAspect="1"/>
          </p:cNvPicPr>
          <p:nvPr/>
        </p:nvPicPr>
        <p:blipFill>
          <a:blip r:embed="rId5"/>
          <a:stretch>
            <a:fillRect/>
          </a:stretch>
        </p:blipFill>
        <p:spPr>
          <a:xfrm>
            <a:off x="3289448" y="2923965"/>
            <a:ext cx="5613104" cy="3497446"/>
          </a:xfrm>
          <a:prstGeom prst="rect">
            <a:avLst/>
          </a:prstGeom>
        </p:spPr>
      </p:pic>
      <p:sp>
        <p:nvSpPr>
          <p:cNvPr id="8" name="TextBox 7">
            <a:extLst>
              <a:ext uri="{FF2B5EF4-FFF2-40B4-BE49-F238E27FC236}">
                <a16:creationId xmlns:a16="http://schemas.microsoft.com/office/drawing/2014/main" id="{72263C93-5A5D-98CE-3865-B8248429B0E2}"/>
              </a:ext>
            </a:extLst>
          </p:cNvPr>
          <p:cNvSpPr txBox="1"/>
          <p:nvPr/>
        </p:nvSpPr>
        <p:spPr>
          <a:xfrm>
            <a:off x="625200" y="892640"/>
            <a:ext cx="10941600" cy="2031325"/>
          </a:xfrm>
          <a:prstGeom prst="rect">
            <a:avLst/>
          </a:prstGeom>
          <a:noFill/>
        </p:spPr>
        <p:txBody>
          <a:bodyPr wrap="square" rtlCol="0">
            <a:spAutoFit/>
          </a:bodyPr>
          <a:lstStyle/>
          <a:p>
            <a:r>
              <a:rPr lang="en-CA" sz="1400" dirty="0">
                <a:ea typeface="Calibri"/>
                <a:cs typeface="Calibri"/>
              </a:rPr>
              <a:t>System Response Quantities for coarse, medium and fine mesh have been recorded for mesh sizes as mentioned below:</a:t>
            </a:r>
            <a:endParaRPr lang="en-US" sz="1400" dirty="0"/>
          </a:p>
          <a:p>
            <a:endParaRPr lang="en-CA" sz="1400" dirty="0">
              <a:ea typeface="Calibri"/>
              <a:cs typeface="Calibri"/>
            </a:endParaRPr>
          </a:p>
          <a:p>
            <a:pPr algn="just"/>
            <a:r>
              <a:rPr lang="en-CA" sz="1400" b="1" dirty="0">
                <a:ea typeface="Calibri"/>
                <a:cs typeface="Calibri"/>
              </a:rPr>
              <a:t>Coarse Mesh : </a:t>
            </a:r>
            <a:r>
              <a:rPr lang="en-CA" sz="1400" dirty="0">
                <a:ea typeface="Calibri"/>
                <a:cs typeface="Calibri"/>
              </a:rPr>
              <a:t>64 x 64</a:t>
            </a:r>
            <a:r>
              <a:rPr lang="en-US" sz="1400" dirty="0">
                <a:ea typeface="Calibri"/>
                <a:cs typeface="Calibri"/>
              </a:rPr>
              <a:t> </a:t>
            </a:r>
          </a:p>
          <a:p>
            <a:pPr algn="just"/>
            <a:r>
              <a:rPr lang="en-CA" sz="1400" b="1" dirty="0">
                <a:ea typeface="Calibri"/>
                <a:cs typeface="Calibri"/>
              </a:rPr>
              <a:t>Medium Mesh :</a:t>
            </a:r>
            <a:r>
              <a:rPr lang="en-CA" sz="1400" dirty="0">
                <a:ea typeface="Calibri"/>
                <a:cs typeface="Calibri"/>
              </a:rPr>
              <a:t> 128 x 128</a:t>
            </a:r>
            <a:r>
              <a:rPr lang="en-US" sz="1400" dirty="0">
                <a:ea typeface="Calibri"/>
                <a:cs typeface="Calibri"/>
              </a:rPr>
              <a:t> </a:t>
            </a:r>
          </a:p>
          <a:p>
            <a:pPr algn="just"/>
            <a:r>
              <a:rPr lang="en-CA" sz="1400" b="1" dirty="0">
                <a:ea typeface="Calibri"/>
                <a:cs typeface="Calibri"/>
              </a:rPr>
              <a:t>Fine Mesh :</a:t>
            </a:r>
            <a:r>
              <a:rPr lang="en-CA" sz="1400" dirty="0">
                <a:ea typeface="Calibri"/>
                <a:cs typeface="Calibri"/>
              </a:rPr>
              <a:t> 256 x 256</a:t>
            </a:r>
            <a:r>
              <a:rPr lang="en-US" sz="1400" dirty="0">
                <a:ea typeface="Calibri"/>
                <a:cs typeface="Calibri"/>
              </a:rPr>
              <a:t> </a:t>
            </a:r>
            <a:endParaRPr lang="en-CA" sz="1400" dirty="0"/>
          </a:p>
          <a:p>
            <a:endParaRPr lang="en-CA" sz="1400" dirty="0">
              <a:ea typeface="Calibri"/>
              <a:cs typeface="Calibri"/>
            </a:endParaRPr>
          </a:p>
          <a:p>
            <a:r>
              <a:rPr lang="en-CA" sz="1400" dirty="0">
                <a:ea typeface="Calibri"/>
                <a:cs typeface="Calibri"/>
              </a:rPr>
              <a:t>Experimental data obtained for mesh dimension </a:t>
            </a:r>
            <a:r>
              <a:rPr lang="en-CA" sz="1400" b="1" dirty="0">
                <a:ea typeface="Calibri"/>
                <a:cs typeface="Calibri"/>
              </a:rPr>
              <a:t>512 x 512</a:t>
            </a:r>
            <a:r>
              <a:rPr lang="en-CA" sz="1400" dirty="0">
                <a:ea typeface="Calibri"/>
                <a:cs typeface="Calibri"/>
              </a:rPr>
              <a:t> is considered as the pseudo-analytical solution for code verification. It can be observed that the finer mesh SRQ (256 x 256) is the closest to the pseudo-analytical data. Further analysis shows that the observed order of convergence is in agreement with the formal order of 1.</a:t>
            </a:r>
          </a:p>
        </p:txBody>
      </p:sp>
    </p:spTree>
    <p:extLst>
      <p:ext uri="{BB962C8B-B14F-4D97-AF65-F5344CB8AC3E}">
        <p14:creationId xmlns:p14="http://schemas.microsoft.com/office/powerpoint/2010/main" val="4212882123"/>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a:rPr>
              <a:t>CONTINUED: CODE VERIFICATION</a:t>
            </a:r>
            <a:endParaRPr lang="en-US" dirty="0"/>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2" name="Slide Number Placeholder 1">
            <a:extLst>
              <a:ext uri="{FF2B5EF4-FFF2-40B4-BE49-F238E27FC236}">
                <a16:creationId xmlns:a16="http://schemas.microsoft.com/office/drawing/2014/main" id="{95D8C516-935A-2B81-B3CD-4BD0E89A6AEC}"/>
              </a:ext>
            </a:extLst>
          </p:cNvPr>
          <p:cNvSpPr>
            <a:spLocks noGrp="1"/>
          </p:cNvSpPr>
          <p:nvPr>
            <p:ph type="sldNum" sz="quarter" idx="12"/>
          </p:nvPr>
        </p:nvSpPr>
        <p:spPr/>
        <p:txBody>
          <a:bodyPr/>
          <a:lstStyle/>
          <a:p>
            <a:r>
              <a:rPr lang="en-CA"/>
              <a:t>3</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47E89E6-EB4A-CD14-8CF9-60B14B8E3E11}"/>
                  </a:ext>
                </a:extLst>
              </p:cNvPr>
              <p:cNvSpPr txBox="1"/>
              <p:nvPr/>
            </p:nvSpPr>
            <p:spPr>
              <a:xfrm>
                <a:off x="625200" y="892640"/>
                <a:ext cx="10941600" cy="2747227"/>
              </a:xfrm>
              <a:prstGeom prst="rect">
                <a:avLst/>
              </a:prstGeom>
              <a:noFill/>
            </p:spPr>
            <p:txBody>
              <a:bodyPr wrap="square" rtlCol="0">
                <a:spAutoFit/>
              </a:bodyPr>
              <a:lstStyle/>
              <a:p>
                <a:pPr algn="just"/>
                <a:r>
                  <a:rPr lang="en-CA" sz="1400" dirty="0">
                    <a:ea typeface="+mn-lt"/>
                    <a:cs typeface="+mn-lt"/>
                  </a:rPr>
                  <a:t>To further verify the code, the observed order of convergence is calculated to evaluate the performance and the reality of the numerical simulation. With the System Response Quantities (SRQ) obtained for the coarse, medium and fine meshes, the </a:t>
                </a:r>
                <a:r>
                  <a:rPr lang="en-CA" sz="1400" i="1" dirty="0">
                    <a:ea typeface="+mn-lt"/>
                    <a:cs typeface="+mn-lt"/>
                  </a:rPr>
                  <a:t>L</a:t>
                </a:r>
                <a:r>
                  <a:rPr lang="en-CA" sz="1400" i="1" baseline="-25000" dirty="0">
                    <a:ea typeface="+mn-lt"/>
                    <a:cs typeface="+mn-lt"/>
                  </a:rPr>
                  <a:t>1</a:t>
                </a:r>
                <a:r>
                  <a:rPr lang="en-CA" sz="1400" dirty="0">
                    <a:ea typeface="+mn-lt"/>
                    <a:cs typeface="+mn-lt"/>
                  </a:rPr>
                  <a:t> error, </a:t>
                </a:r>
                <a:r>
                  <a:rPr lang="en-CA" sz="1400" i="1" dirty="0">
                    <a:ea typeface="+mn-lt"/>
                    <a:cs typeface="+mn-lt"/>
                  </a:rPr>
                  <a:t>L</a:t>
                </a:r>
                <a:r>
                  <a:rPr lang="en-CA" sz="1400" i="1" baseline="-25000" dirty="0">
                    <a:ea typeface="+mn-lt"/>
                    <a:cs typeface="+mn-lt"/>
                  </a:rPr>
                  <a:t>2</a:t>
                </a:r>
                <a:r>
                  <a:rPr lang="en-CA" sz="1400" dirty="0">
                    <a:ea typeface="+mn-lt"/>
                    <a:cs typeface="+mn-lt"/>
                  </a:rPr>
                  <a:t> error and </a:t>
                </a:r>
                <a:r>
                  <a:rPr lang="en-CA" sz="1400" i="1" dirty="0" err="1">
                    <a:ea typeface="+mn-lt"/>
                    <a:cs typeface="+mn-lt"/>
                  </a:rPr>
                  <a:t>L</a:t>
                </a:r>
                <a:r>
                  <a:rPr lang="en-CA" sz="1400" i="1" baseline="-25000" dirty="0" err="1">
                    <a:ea typeface="+mn-lt"/>
                    <a:cs typeface="+mn-lt"/>
                  </a:rPr>
                  <a:t>inf</a:t>
                </a:r>
                <a:r>
                  <a:rPr lang="en-CA" sz="1400" dirty="0">
                    <a:ea typeface="+mn-lt"/>
                    <a:cs typeface="+mn-lt"/>
                  </a:rPr>
                  <a:t> error are calculated and used to quantify the discrepancies with respect to the pseudo-analytical solution, 512 x 512 mesh.</a:t>
                </a:r>
                <a:endParaRPr lang="en-CA" sz="1200" dirty="0">
                  <a:ea typeface="+mn-lt"/>
                  <a:cs typeface="+mn-lt"/>
                </a:endParaRPr>
              </a:p>
              <a:p>
                <a:pPr algn="just"/>
                <a:endParaRPr lang="en-US" sz="1400" dirty="0">
                  <a:latin typeface="Calibri"/>
                  <a:ea typeface="Calibri" panose="020F0502020204030204"/>
                  <a:cs typeface="Segoe UI"/>
                </a:endParaRPr>
              </a:p>
              <a:p>
                <a:r>
                  <a:rPr lang="en-US" sz="1400" dirty="0">
                    <a:latin typeface="Calibri"/>
                    <a:ea typeface="Cambria Math"/>
                    <a:cs typeface="Segoe UI"/>
                  </a:rPr>
                  <a:t>To calculate the observed order of convergence, the following equation can be used, where r is the mesh refinement factor:</a:t>
                </a:r>
              </a:p>
              <a:p>
                <a:endParaRPr lang="en-US" sz="1400" dirty="0">
                  <a:latin typeface="Calibri"/>
                  <a:ea typeface="Cambria Math"/>
                  <a:cs typeface="Segoe UI"/>
                </a:endParaRPr>
              </a:p>
              <a:p>
                <a:pPr algn="ct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𝑝</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ln</m:t>
                              </m:r>
                            </m:fName>
                            <m:e>
                              <m:d>
                                <m:dPr>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𝑐𝑜𝑎𝑟𝑠𝑒</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𝑚𝑒𝑑𝑖𝑢𝑚</m:t>
                                          </m:r>
                                        </m:sub>
                                      </m:sSub>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𝑚𝑒𝑑𝑖𝑢𝑚</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𝑓𝑖𝑛𝑒</m:t>
                                          </m:r>
                                        </m:sub>
                                      </m:sSub>
                                    </m:den>
                                  </m:f>
                                </m:e>
                              </m:d>
                            </m:e>
                          </m:func>
                        </m:num>
                        <m:den>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ln</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𝑟</m:t>
                                  </m:r>
                                </m:e>
                              </m:d>
                            </m:e>
                          </m:func>
                        </m:den>
                      </m:f>
                    </m:oMath>
                  </m:oMathPara>
                </a14:m>
                <a:endParaRPr lang="en-US" sz="1400" dirty="0">
                  <a:latin typeface="Cambria Math"/>
                  <a:ea typeface="Cambria Math"/>
                  <a:cs typeface="Segoe UI"/>
                </a:endParaRPr>
              </a:p>
              <a:p>
                <a:endParaRPr lang="en-US" sz="1400" dirty="0">
                  <a:latin typeface="Calibri"/>
                  <a:ea typeface="Cambria Math"/>
                  <a:cs typeface="Segoe UI"/>
                </a:endParaRPr>
              </a:p>
              <a:p>
                <a:r>
                  <a:rPr lang="en-US" sz="1400" dirty="0">
                    <a:latin typeface="Calibri"/>
                    <a:ea typeface="Cambria Math"/>
                    <a:cs typeface="Segoe UI"/>
                  </a:rPr>
                  <a:t>It can be concluded that the observed order of convergence is </a:t>
                </a:r>
                <a:r>
                  <a:rPr lang="en-US" sz="1400" dirty="0">
                    <a:ea typeface="+mn-lt"/>
                    <a:cs typeface="+mn-lt"/>
                  </a:rPr>
                  <a:t>1.0438773935822128. </a:t>
                </a:r>
                <a:r>
                  <a:rPr lang="en-US" sz="1400" dirty="0">
                    <a:latin typeface="Calibri"/>
                    <a:ea typeface="Calibri"/>
                    <a:cs typeface="Calibri"/>
                  </a:rPr>
                  <a:t>As the observed order of convergence and the formal order of convergence are in agreement, it can be verified that the</a:t>
                </a:r>
                <a:r>
                  <a:rPr lang="en-US" sz="1400" dirty="0">
                    <a:solidFill>
                      <a:srgbClr val="000000"/>
                    </a:solidFill>
                    <a:latin typeface="Calibri"/>
                    <a:ea typeface="Calibri" panose="020F0502020204030204"/>
                    <a:cs typeface="Calibri" panose="020F0502020204030204"/>
                  </a:rPr>
                  <a:t> </a:t>
                </a:r>
                <a:r>
                  <a:rPr lang="en-US" sz="1400" dirty="0">
                    <a:solidFill>
                      <a:srgbClr val="000000"/>
                    </a:solidFill>
                    <a:ea typeface="+mn-lt"/>
                    <a:cs typeface="+mn-lt"/>
                  </a:rPr>
                  <a:t>numerical simulation adapted is accurate and reliable under the given conditions.</a:t>
                </a:r>
                <a:endParaRPr lang="en-US" sz="1200" dirty="0">
                  <a:solidFill>
                    <a:srgbClr val="FF0000"/>
                  </a:solidFill>
                  <a:latin typeface="Calibri"/>
                  <a:ea typeface="Calibri"/>
                  <a:cs typeface="Calibri"/>
                </a:endParaRPr>
              </a:p>
            </p:txBody>
          </p:sp>
        </mc:Choice>
        <mc:Fallback>
          <p:sp>
            <p:nvSpPr>
              <p:cNvPr id="5" name="TextBox 4">
                <a:extLst>
                  <a:ext uri="{FF2B5EF4-FFF2-40B4-BE49-F238E27FC236}">
                    <a16:creationId xmlns:a16="http://schemas.microsoft.com/office/drawing/2014/main" id="{F47E89E6-EB4A-CD14-8CF9-60B14B8E3E11}"/>
                  </a:ext>
                </a:extLst>
              </p:cNvPr>
              <p:cNvSpPr txBox="1">
                <a:spLocks noRot="1" noChangeAspect="1" noMove="1" noResize="1" noEditPoints="1" noAdjustHandles="1" noChangeArrowheads="1" noChangeShapeType="1" noTextEdit="1"/>
              </p:cNvSpPr>
              <p:nvPr/>
            </p:nvSpPr>
            <p:spPr>
              <a:xfrm>
                <a:off x="625200" y="892640"/>
                <a:ext cx="10941600" cy="2747227"/>
              </a:xfrm>
              <a:prstGeom prst="rect">
                <a:avLst/>
              </a:prstGeom>
              <a:blipFill>
                <a:blip r:embed="rId4"/>
                <a:stretch>
                  <a:fillRect l="-167" t="-222" r="-223" b="-1552"/>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010D7778-00ED-E8D6-22ED-202A21D9A33D}"/>
              </a:ext>
            </a:extLst>
          </p:cNvPr>
          <p:cNvGrpSpPr/>
          <p:nvPr/>
        </p:nvGrpSpPr>
        <p:grpSpPr>
          <a:xfrm>
            <a:off x="3539053" y="3899550"/>
            <a:ext cx="5761594" cy="2277885"/>
            <a:chOff x="3498422" y="3820271"/>
            <a:chExt cx="5413228" cy="2057400"/>
          </a:xfrm>
        </p:grpSpPr>
        <p:pic>
          <p:nvPicPr>
            <p:cNvPr id="6" name="Picture 5">
              <a:extLst>
                <a:ext uri="{FF2B5EF4-FFF2-40B4-BE49-F238E27FC236}">
                  <a16:creationId xmlns:a16="http://schemas.microsoft.com/office/drawing/2014/main" id="{EE49D076-198A-E7CA-9862-DE9AE0B3C42D}"/>
                </a:ext>
              </a:extLst>
            </p:cNvPr>
            <p:cNvPicPr>
              <a:picLocks noChangeAspect="1"/>
            </p:cNvPicPr>
            <p:nvPr/>
          </p:nvPicPr>
          <p:blipFill>
            <a:blip r:embed="rId5"/>
            <a:stretch>
              <a:fillRect/>
            </a:stretch>
          </p:blipFill>
          <p:spPr>
            <a:xfrm>
              <a:off x="3498422" y="3820271"/>
              <a:ext cx="2641434" cy="2054449"/>
            </a:xfrm>
            <a:prstGeom prst="rect">
              <a:avLst/>
            </a:prstGeom>
          </p:spPr>
        </p:pic>
        <p:pic>
          <p:nvPicPr>
            <p:cNvPr id="7" name="Picture 6">
              <a:extLst>
                <a:ext uri="{FF2B5EF4-FFF2-40B4-BE49-F238E27FC236}">
                  <a16:creationId xmlns:a16="http://schemas.microsoft.com/office/drawing/2014/main" id="{55633BCE-DE95-2DCC-CFDB-1295A60E6AB0}"/>
                </a:ext>
              </a:extLst>
            </p:cNvPr>
            <p:cNvPicPr>
              <a:picLocks noChangeAspect="1"/>
            </p:cNvPicPr>
            <p:nvPr/>
          </p:nvPicPr>
          <p:blipFill>
            <a:blip r:embed="rId6"/>
            <a:stretch>
              <a:fillRect/>
            </a:stretch>
          </p:blipFill>
          <p:spPr>
            <a:xfrm>
              <a:off x="6262120" y="3820271"/>
              <a:ext cx="2649530" cy="2057400"/>
            </a:xfrm>
            <a:prstGeom prst="rect">
              <a:avLst/>
            </a:prstGeom>
          </p:spPr>
        </p:pic>
      </p:grpSp>
    </p:spTree>
    <p:extLst>
      <p:ext uri="{BB962C8B-B14F-4D97-AF65-F5344CB8AC3E}">
        <p14:creationId xmlns:p14="http://schemas.microsoft.com/office/powerpoint/2010/main" val="479311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a:rPr>
              <a:t>NUMERICAL UNCERTAINTY – </a:t>
            </a:r>
            <a:r>
              <a:rPr lang="en-US" sz="2800" b="1" i="1" dirty="0">
                <a:latin typeface="Bell Gothic Std Black"/>
              </a:rPr>
              <a:t>u</a:t>
            </a:r>
            <a:r>
              <a:rPr lang="en-US" sz="2800" b="1" i="1" baseline="-25000" dirty="0">
                <a:latin typeface="Bell Gothic Std Black"/>
              </a:rPr>
              <a:t>num</a:t>
            </a:r>
            <a:endParaRPr lang="en-US" i="1" baseline="-25000" dirty="0"/>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2" name="Slide Number Placeholder 1">
            <a:extLst>
              <a:ext uri="{FF2B5EF4-FFF2-40B4-BE49-F238E27FC236}">
                <a16:creationId xmlns:a16="http://schemas.microsoft.com/office/drawing/2014/main" id="{95D8C516-935A-2B81-B3CD-4BD0E89A6AEC}"/>
              </a:ext>
            </a:extLst>
          </p:cNvPr>
          <p:cNvSpPr>
            <a:spLocks noGrp="1"/>
          </p:cNvSpPr>
          <p:nvPr>
            <p:ph type="sldNum" sz="quarter" idx="12"/>
          </p:nvPr>
        </p:nvSpPr>
        <p:spPr/>
        <p:txBody>
          <a:bodyPr/>
          <a:lstStyle/>
          <a:p>
            <a:r>
              <a:rPr lang="en-CA" dirty="0"/>
              <a:t>4</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1FAAF9E-597B-1485-8489-B1D8D7C3A3CD}"/>
                  </a:ext>
                </a:extLst>
              </p:cNvPr>
              <p:cNvSpPr txBox="1"/>
              <p:nvPr/>
            </p:nvSpPr>
            <p:spPr>
              <a:xfrm>
                <a:off x="625200" y="880046"/>
                <a:ext cx="10941600" cy="1786899"/>
              </a:xfrm>
              <a:prstGeom prst="rect">
                <a:avLst/>
              </a:prstGeom>
              <a:noFill/>
            </p:spPr>
            <p:txBody>
              <a:bodyPr wrap="square" rtlCol="0">
                <a:spAutoFit/>
              </a:bodyPr>
              <a:lstStyle/>
              <a:p>
                <a:pPr algn="just"/>
                <a:r>
                  <a:rPr lang="en-CA" sz="1400" dirty="0"/>
                  <a:t>The order of convergence is further used to assess the convergence of the simulation with respect to the grid refinement as mentioned before. This is performed to ensure the reliability and accuracy of the simulation results obtained. The GCI can be assessed at each setpoint by determining its respective order of convergence.</a:t>
                </a:r>
                <a:r>
                  <a:rPr lang="en-US" sz="1400" dirty="0">
                    <a:ea typeface="Calibri"/>
                    <a:cs typeface="Calibri"/>
                  </a:rPr>
                  <a:t>​</a:t>
                </a:r>
              </a:p>
              <a:p>
                <a:pPr algn="just"/>
                <a:endParaRPr lang="en-US" sz="1400" dirty="0">
                  <a:ea typeface="Calibri"/>
                  <a:cs typeface="Calibri"/>
                </a:endParaRPr>
              </a:p>
              <a:p>
                <a:pPr algn="just"/>
                <a:r>
                  <a:rPr lang="en-US" sz="1400" dirty="0">
                    <a:ea typeface="Calibri"/>
                    <a:cs typeface="Calibri"/>
                  </a:rPr>
                  <a:t>The grid convergence equation is calculated using:</a:t>
                </a:r>
              </a:p>
              <a:p>
                <a:pPr algn="just"/>
                <a:endParaRPr lang="en-US" sz="1400" dirty="0">
                  <a:ea typeface="Calibri"/>
                  <a:cs typeface="Calibri"/>
                </a:endParaRPr>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libri"/>
                          <a:cs typeface="Calibri"/>
                        </a:rPr>
                        <m:t>𝐺𝐶𝐼</m:t>
                      </m:r>
                      <m:r>
                        <a:rPr lang="en-US" sz="1400" b="0" i="1" smtClean="0">
                          <a:latin typeface="Cambria Math" panose="02040503050406030204" pitchFamily="18" charset="0"/>
                          <a:ea typeface="Calibri"/>
                          <a:cs typeface="Calibri"/>
                        </a:rPr>
                        <m:t>=</m:t>
                      </m:r>
                      <m:f>
                        <m:fPr>
                          <m:ctrlPr>
                            <a:rPr lang="en-US" sz="1400" b="0" i="1" smtClean="0">
                              <a:latin typeface="Cambria Math" panose="02040503050406030204" pitchFamily="18" charset="0"/>
                              <a:ea typeface="Calibri"/>
                              <a:cs typeface="Calibri"/>
                            </a:rPr>
                          </m:ctrlPr>
                        </m:fPr>
                        <m:num>
                          <m:sSub>
                            <m:sSubPr>
                              <m:ctrlPr>
                                <a:rPr lang="en-US" sz="1400" b="0" i="1" smtClean="0">
                                  <a:latin typeface="Cambria Math" panose="02040503050406030204" pitchFamily="18" charset="0"/>
                                  <a:ea typeface="Calibri"/>
                                  <a:cs typeface="Calibri"/>
                                </a:rPr>
                              </m:ctrlPr>
                            </m:sSubPr>
                            <m:e>
                              <m:r>
                                <a:rPr lang="en-US" sz="1400" b="0" i="1" smtClean="0">
                                  <a:latin typeface="Cambria Math" panose="02040503050406030204" pitchFamily="18" charset="0"/>
                                  <a:ea typeface="Calibri"/>
                                  <a:cs typeface="Calibri"/>
                                </a:rPr>
                                <m:t>𝐹</m:t>
                              </m:r>
                            </m:e>
                            <m:sub>
                              <m:r>
                                <a:rPr lang="en-US" sz="1400" b="0" i="1" smtClean="0">
                                  <a:latin typeface="Cambria Math" panose="02040503050406030204" pitchFamily="18" charset="0"/>
                                  <a:ea typeface="Calibri"/>
                                  <a:cs typeface="Calibri"/>
                                </a:rPr>
                                <m:t>𝑠</m:t>
                              </m:r>
                            </m:sub>
                          </m:sSub>
                        </m:num>
                        <m:den>
                          <m:sSup>
                            <m:sSupPr>
                              <m:ctrlPr>
                                <a:rPr lang="en-US" sz="1400" b="0" i="1" smtClean="0">
                                  <a:latin typeface="Cambria Math" panose="02040503050406030204" pitchFamily="18" charset="0"/>
                                  <a:ea typeface="Calibri"/>
                                  <a:cs typeface="Calibri"/>
                                </a:rPr>
                              </m:ctrlPr>
                            </m:sSupPr>
                            <m:e>
                              <m:r>
                                <a:rPr lang="en-US" sz="1400" b="0" i="1" smtClean="0">
                                  <a:latin typeface="Cambria Math" panose="02040503050406030204" pitchFamily="18" charset="0"/>
                                  <a:ea typeface="Calibri"/>
                                  <a:cs typeface="Calibri"/>
                                </a:rPr>
                                <m:t>𝑟</m:t>
                              </m:r>
                            </m:e>
                            <m:sup>
                              <m:r>
                                <a:rPr lang="en-US" sz="1400" b="0" i="1" smtClean="0">
                                  <a:latin typeface="Cambria Math" panose="02040503050406030204" pitchFamily="18" charset="0"/>
                                  <a:ea typeface="Calibri"/>
                                  <a:cs typeface="Calibri"/>
                                </a:rPr>
                                <m:t>𝑝</m:t>
                              </m:r>
                            </m:sup>
                          </m:sSup>
                          <m:r>
                            <a:rPr lang="en-US" sz="1400" b="0" i="1" smtClean="0">
                              <a:latin typeface="Cambria Math" panose="02040503050406030204" pitchFamily="18" charset="0"/>
                              <a:ea typeface="Calibri"/>
                              <a:cs typeface="Calibri"/>
                            </a:rPr>
                            <m:t>−1</m:t>
                          </m:r>
                        </m:den>
                      </m:f>
                      <m:d>
                        <m:dPr>
                          <m:begChr m:val="|"/>
                          <m:endChr m:val="|"/>
                          <m:ctrlPr>
                            <a:rPr lang="en-US" sz="1400" b="0" i="1" smtClean="0">
                              <a:latin typeface="Cambria Math" panose="02040503050406030204" pitchFamily="18" charset="0"/>
                              <a:ea typeface="Calibri"/>
                              <a:cs typeface="Calibri"/>
                            </a:rPr>
                          </m:ctrlPr>
                        </m:dPr>
                        <m:e>
                          <m:sSub>
                            <m:sSubPr>
                              <m:ctrlPr>
                                <a:rPr lang="en-US" sz="1400" b="0" i="1" smtClean="0">
                                  <a:latin typeface="Cambria Math" panose="02040503050406030204" pitchFamily="18" charset="0"/>
                                  <a:ea typeface="Calibri"/>
                                  <a:cs typeface="Calibri"/>
                                </a:rPr>
                              </m:ctrlPr>
                            </m:sSubPr>
                            <m:e>
                              <m:r>
                                <a:rPr lang="en-US" sz="1400" b="0" i="1" smtClean="0">
                                  <a:latin typeface="Cambria Math" panose="02040503050406030204" pitchFamily="18" charset="0"/>
                                  <a:ea typeface="Calibri"/>
                                  <a:cs typeface="Calibri"/>
                                </a:rPr>
                                <m:t>𝑆𝑅𝑄</m:t>
                              </m:r>
                            </m:e>
                            <m:sub>
                              <m:r>
                                <a:rPr lang="en-US" sz="1400" b="0" i="1" smtClean="0">
                                  <a:latin typeface="Cambria Math" panose="02040503050406030204" pitchFamily="18" charset="0"/>
                                  <a:ea typeface="Calibri"/>
                                  <a:cs typeface="Calibri"/>
                                </a:rPr>
                                <m:t>𝑚𝑒𝑑𝑖𝑢𝑚</m:t>
                              </m:r>
                            </m:sub>
                          </m:sSub>
                          <m:r>
                            <a:rPr lang="en-US" sz="1400" b="0" i="1" smtClean="0">
                              <a:latin typeface="Cambria Math" panose="02040503050406030204" pitchFamily="18" charset="0"/>
                              <a:ea typeface="Calibri"/>
                              <a:cs typeface="Calibri"/>
                            </a:rPr>
                            <m:t>−</m:t>
                          </m:r>
                          <m:sSub>
                            <m:sSubPr>
                              <m:ctrlPr>
                                <a:rPr lang="en-US" sz="1400" b="0" i="1" smtClean="0">
                                  <a:latin typeface="Cambria Math" panose="02040503050406030204" pitchFamily="18" charset="0"/>
                                  <a:ea typeface="Calibri"/>
                                  <a:cs typeface="Calibri"/>
                                </a:rPr>
                              </m:ctrlPr>
                            </m:sSubPr>
                            <m:e>
                              <m:r>
                                <a:rPr lang="en-US" sz="1400" b="0" i="1" smtClean="0">
                                  <a:latin typeface="Cambria Math" panose="02040503050406030204" pitchFamily="18" charset="0"/>
                                  <a:ea typeface="Calibri"/>
                                  <a:cs typeface="Calibri"/>
                                </a:rPr>
                                <m:t>𝑆𝑅𝑄</m:t>
                              </m:r>
                            </m:e>
                            <m:sub>
                              <m:r>
                                <a:rPr lang="en-US" sz="1400" b="0" i="1" smtClean="0">
                                  <a:latin typeface="Cambria Math" panose="02040503050406030204" pitchFamily="18" charset="0"/>
                                  <a:ea typeface="Calibri"/>
                                  <a:cs typeface="Calibri"/>
                                </a:rPr>
                                <m:t>𝑓𝑖𝑛𝑒</m:t>
                              </m:r>
                            </m:sub>
                          </m:sSub>
                        </m:e>
                      </m:d>
                    </m:oMath>
                  </m:oMathPara>
                </a14:m>
                <a:endParaRPr lang="en-US" sz="1400" dirty="0">
                  <a:ea typeface="Calibri"/>
                  <a:cs typeface="Calibri"/>
                </a:endParaRPr>
              </a:p>
            </p:txBody>
          </p:sp>
        </mc:Choice>
        <mc:Fallback>
          <p:sp>
            <p:nvSpPr>
              <p:cNvPr id="14" name="TextBox 13">
                <a:extLst>
                  <a:ext uri="{FF2B5EF4-FFF2-40B4-BE49-F238E27FC236}">
                    <a16:creationId xmlns:a16="http://schemas.microsoft.com/office/drawing/2014/main" id="{81FAAF9E-597B-1485-8489-B1D8D7C3A3CD}"/>
                  </a:ext>
                </a:extLst>
              </p:cNvPr>
              <p:cNvSpPr txBox="1">
                <a:spLocks noRot="1" noChangeAspect="1" noMove="1" noResize="1" noEditPoints="1" noAdjustHandles="1" noChangeArrowheads="1" noChangeShapeType="1" noTextEdit="1"/>
              </p:cNvSpPr>
              <p:nvPr/>
            </p:nvSpPr>
            <p:spPr>
              <a:xfrm>
                <a:off x="625200" y="880046"/>
                <a:ext cx="10941600" cy="1786899"/>
              </a:xfrm>
              <a:prstGeom prst="rect">
                <a:avLst/>
              </a:prstGeom>
              <a:blipFill>
                <a:blip r:embed="rId4"/>
                <a:stretch>
                  <a:fillRect l="-167" t="-341" r="-223"/>
                </a:stretch>
              </a:blipFill>
            </p:spPr>
            <p:txBody>
              <a:bodyPr/>
              <a:lstStyle/>
              <a:p>
                <a:r>
                  <a:rPr lang="en-CA">
                    <a:noFill/>
                  </a:rPr>
                  <a:t> </a:t>
                </a:r>
              </a:p>
            </p:txBody>
          </p:sp>
        </mc:Fallback>
      </mc:AlternateContent>
      <p:pic>
        <p:nvPicPr>
          <p:cNvPr id="20" name="Picture 19">
            <a:extLst>
              <a:ext uri="{FF2B5EF4-FFF2-40B4-BE49-F238E27FC236}">
                <a16:creationId xmlns:a16="http://schemas.microsoft.com/office/drawing/2014/main" id="{8C029748-E1C8-809A-734A-46DE52EE2907}"/>
              </a:ext>
            </a:extLst>
          </p:cNvPr>
          <p:cNvPicPr>
            <a:picLocks noChangeAspect="1"/>
          </p:cNvPicPr>
          <p:nvPr/>
        </p:nvPicPr>
        <p:blipFill>
          <a:blip r:embed="rId5"/>
          <a:stretch>
            <a:fillRect/>
          </a:stretch>
        </p:blipFill>
        <p:spPr>
          <a:xfrm>
            <a:off x="2055646" y="2811010"/>
            <a:ext cx="8080707" cy="3401274"/>
          </a:xfrm>
          <a:prstGeom prst="rect">
            <a:avLst/>
          </a:prstGeom>
        </p:spPr>
      </p:pic>
      <p:sp>
        <p:nvSpPr>
          <p:cNvPr id="21" name="TextBox 20">
            <a:extLst>
              <a:ext uri="{FF2B5EF4-FFF2-40B4-BE49-F238E27FC236}">
                <a16:creationId xmlns:a16="http://schemas.microsoft.com/office/drawing/2014/main" id="{F16EFF75-072D-4B6C-8954-625AAC9649F0}"/>
              </a:ext>
            </a:extLst>
          </p:cNvPr>
          <p:cNvSpPr txBox="1"/>
          <p:nvPr/>
        </p:nvSpPr>
        <p:spPr>
          <a:xfrm>
            <a:off x="4673231" y="6259810"/>
            <a:ext cx="28455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latin typeface="CMU Sans Serif" panose="02000603000000000000" pitchFamily="2" charset="0"/>
                <a:ea typeface="CMU Sans Serif" panose="02000603000000000000" pitchFamily="2" charset="0"/>
                <a:cs typeface="CMU Sans Serif" panose="02000603000000000000" pitchFamily="2" charset="0"/>
              </a:rPr>
              <a:t>Image 1: </a:t>
            </a:r>
            <a:r>
              <a:rPr lang="en-GB" sz="1200" dirty="0">
                <a:latin typeface="CMU Sans Serif" panose="02000603000000000000" pitchFamily="2" charset="0"/>
                <a:ea typeface="CMU Sans Serif" panose="02000603000000000000" pitchFamily="2" charset="0"/>
                <a:cs typeface="CMU Sans Serif" panose="02000603000000000000" pitchFamily="2" charset="0"/>
              </a:rPr>
              <a:t>GCI Flowchart Summary. </a:t>
            </a:r>
            <a:r>
              <a:rPr lang="en-GB" sz="1200" i="1" dirty="0">
                <a:latin typeface="CMU Sans Serif" panose="02000603000000000000" pitchFamily="2" charset="0"/>
                <a:ea typeface="CMU Sans Serif" panose="02000603000000000000" pitchFamily="2" charset="0"/>
                <a:cs typeface="CMU Sans Serif" panose="02000603000000000000" pitchFamily="2" charset="0"/>
              </a:rPr>
              <a:t>David Vidal</a:t>
            </a:r>
            <a:r>
              <a:rPr lang="en-GB" sz="1200" dirty="0">
                <a:latin typeface="CMU Sans Serif" panose="02000603000000000000" pitchFamily="2" charset="0"/>
                <a:ea typeface="CMU Sans Serif" panose="02000603000000000000" pitchFamily="2" charset="0"/>
                <a:cs typeface="CMU Sans Serif" panose="02000603000000000000" pitchFamily="2" charset="0"/>
              </a:rPr>
              <a:t>. MEC8211 – </a:t>
            </a:r>
            <a:r>
              <a:rPr lang="en-GB" sz="1200" dirty="0" err="1">
                <a:latin typeface="CMU Sans Serif" panose="02000603000000000000" pitchFamily="2" charset="0"/>
                <a:ea typeface="CMU Sans Serif" panose="02000603000000000000" pitchFamily="2" charset="0"/>
                <a:cs typeface="CMU Sans Serif" panose="02000603000000000000" pitchFamily="2" charset="0"/>
              </a:rPr>
              <a:t>Vérification</a:t>
            </a:r>
            <a:r>
              <a:rPr lang="en-GB" sz="1200" dirty="0">
                <a:latin typeface="CMU Sans Serif" panose="02000603000000000000" pitchFamily="2" charset="0"/>
                <a:ea typeface="CMU Sans Serif" panose="02000603000000000000" pitchFamily="2" charset="0"/>
                <a:cs typeface="CMU Sans Serif" panose="02000603000000000000" pitchFamily="2" charset="0"/>
              </a:rPr>
              <a:t> de code.</a:t>
            </a:r>
          </a:p>
        </p:txBody>
      </p:sp>
    </p:spTree>
    <p:extLst>
      <p:ext uri="{BB962C8B-B14F-4D97-AF65-F5344CB8AC3E}">
        <p14:creationId xmlns:p14="http://schemas.microsoft.com/office/powerpoint/2010/main" val="18186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CE2CDA7F-F0FA-E6A1-3EA9-92048583C8B1}"/>
              </a:ext>
            </a:extLst>
          </p:cNvPr>
          <p:cNvGrpSpPr>
            <a:grpSpLocks noChangeAspect="1"/>
          </p:cNvGrpSpPr>
          <p:nvPr/>
        </p:nvGrpSpPr>
        <p:grpSpPr>
          <a:xfrm>
            <a:off x="774430" y="1569095"/>
            <a:ext cx="10643139" cy="4623180"/>
            <a:chOff x="1589515" y="2062313"/>
            <a:chExt cx="8392685" cy="3633572"/>
          </a:xfrm>
        </p:grpSpPr>
        <p:grpSp>
          <p:nvGrpSpPr>
            <p:cNvPr id="10" name="Group 9">
              <a:extLst>
                <a:ext uri="{FF2B5EF4-FFF2-40B4-BE49-F238E27FC236}">
                  <a16:creationId xmlns:a16="http://schemas.microsoft.com/office/drawing/2014/main" id="{3F43F028-31FC-0461-0C69-025A8B41A58D}"/>
                </a:ext>
              </a:extLst>
            </p:cNvPr>
            <p:cNvGrpSpPr/>
            <p:nvPr/>
          </p:nvGrpSpPr>
          <p:grpSpPr>
            <a:xfrm>
              <a:off x="1589515" y="2062313"/>
              <a:ext cx="8392685" cy="3633572"/>
              <a:chOff x="1589515" y="2062313"/>
              <a:chExt cx="8392685" cy="3633572"/>
            </a:xfrm>
          </p:grpSpPr>
          <p:pic>
            <p:nvPicPr>
              <p:cNvPr id="9" name="Picture 8" descr="A graph of a graph&#10;&#10;Description automatically generated">
                <a:extLst>
                  <a:ext uri="{FF2B5EF4-FFF2-40B4-BE49-F238E27FC236}">
                    <a16:creationId xmlns:a16="http://schemas.microsoft.com/office/drawing/2014/main" id="{F916B3CA-FD90-4A22-FD45-0F2BE3AD1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515" y="2062313"/>
                <a:ext cx="4360287" cy="3633572"/>
              </a:xfrm>
              <a:prstGeom prst="rect">
                <a:avLst/>
              </a:prstGeom>
            </p:spPr>
          </p:pic>
          <p:pic>
            <p:nvPicPr>
              <p:cNvPr id="7" name="Picture 6" descr="A graph with blue dots&#10;&#10;Description automatically generated">
                <a:extLst>
                  <a:ext uri="{FF2B5EF4-FFF2-40B4-BE49-F238E27FC236}">
                    <a16:creationId xmlns:a16="http://schemas.microsoft.com/office/drawing/2014/main" id="{3C83640B-9FB6-3B69-91DB-B89B97ADF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913" y="2062313"/>
                <a:ext cx="4360287" cy="3633572"/>
              </a:xfrm>
              <a:prstGeom prst="rect">
                <a:avLst/>
              </a:prstGeom>
            </p:spPr>
          </p:pic>
        </p:grpSp>
        <p:sp>
          <p:nvSpPr>
            <p:cNvPr id="11" name="TextBox 10">
              <a:extLst>
                <a:ext uri="{FF2B5EF4-FFF2-40B4-BE49-F238E27FC236}">
                  <a16:creationId xmlns:a16="http://schemas.microsoft.com/office/drawing/2014/main" id="{EB5CD36D-57EE-5D53-1830-74543B267EDC}"/>
                </a:ext>
              </a:extLst>
            </p:cNvPr>
            <p:cNvSpPr txBox="1"/>
            <p:nvPr/>
          </p:nvSpPr>
          <p:spPr>
            <a:xfrm>
              <a:off x="3561969" y="2205292"/>
              <a:ext cx="415378" cy="341879"/>
            </a:xfrm>
            <a:prstGeom prst="rect">
              <a:avLst/>
            </a:prstGeom>
            <a:noFill/>
          </p:spPr>
          <p:txBody>
            <a:bodyPr wrap="square" rtlCol="0">
              <a:spAutoFit/>
            </a:bodyPr>
            <a:lstStyle/>
            <a:p>
              <a:pPr algn="ctr"/>
              <a:r>
                <a:rPr lang="en-US" i="1" dirty="0"/>
                <a:t>C</a:t>
              </a:r>
              <a:r>
                <a:rPr lang="en-US" i="1" baseline="-25000" dirty="0"/>
                <a:t>L</a:t>
              </a:r>
              <a:endParaRPr lang="en-CA" i="1" baseline="-25000" dirty="0"/>
            </a:p>
          </p:txBody>
        </p:sp>
        <p:sp>
          <p:nvSpPr>
            <p:cNvPr id="12" name="TextBox 11">
              <a:extLst>
                <a:ext uri="{FF2B5EF4-FFF2-40B4-BE49-F238E27FC236}">
                  <a16:creationId xmlns:a16="http://schemas.microsoft.com/office/drawing/2014/main" id="{6C2B76E0-8CAD-8664-DEA1-7820732A9BBF}"/>
                </a:ext>
              </a:extLst>
            </p:cNvPr>
            <p:cNvSpPr txBox="1"/>
            <p:nvPr/>
          </p:nvSpPr>
          <p:spPr>
            <a:xfrm>
              <a:off x="7594368" y="2205292"/>
              <a:ext cx="415378" cy="341879"/>
            </a:xfrm>
            <a:prstGeom prst="rect">
              <a:avLst/>
            </a:prstGeom>
            <a:noFill/>
          </p:spPr>
          <p:txBody>
            <a:bodyPr wrap="square" rtlCol="0">
              <a:spAutoFit/>
            </a:bodyPr>
            <a:lstStyle/>
            <a:p>
              <a:pPr algn="ctr"/>
              <a:r>
                <a:rPr lang="en-US" i="1" dirty="0"/>
                <a:t>C</a:t>
              </a:r>
              <a:r>
                <a:rPr lang="en-US" i="1" baseline="-25000" dirty="0"/>
                <a:t>D</a:t>
              </a:r>
              <a:endParaRPr lang="en-CA" i="1" baseline="-25000" dirty="0"/>
            </a:p>
          </p:txBody>
        </p:sp>
      </p:grpSp>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a:rPr>
              <a:t>CONTINUED: NUMERICAL UNCERTAINTY – </a:t>
            </a:r>
            <a:r>
              <a:rPr lang="en-US" sz="2800" b="1" i="1" dirty="0">
                <a:latin typeface="Bell Gothic Std Black"/>
              </a:rPr>
              <a:t>u</a:t>
            </a:r>
            <a:r>
              <a:rPr lang="en-US" sz="2800" b="1" i="1" baseline="-25000" dirty="0">
                <a:latin typeface="Bell Gothic Std Black"/>
              </a:rPr>
              <a:t>num</a:t>
            </a:r>
            <a:endParaRPr lang="en-US" i="1" baseline="-25000" dirty="0"/>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6" name="TextBox 5">
            <a:extLst>
              <a:ext uri="{FF2B5EF4-FFF2-40B4-BE49-F238E27FC236}">
                <a16:creationId xmlns:a16="http://schemas.microsoft.com/office/drawing/2014/main" id="{CAE9B378-2D6E-1DD5-A52C-83DC4712CFFC}"/>
              </a:ext>
            </a:extLst>
          </p:cNvPr>
          <p:cNvSpPr txBox="1"/>
          <p:nvPr/>
        </p:nvSpPr>
        <p:spPr>
          <a:xfrm>
            <a:off x="625200" y="885617"/>
            <a:ext cx="10941600" cy="738664"/>
          </a:xfrm>
          <a:prstGeom prst="rect">
            <a:avLst/>
          </a:prstGeom>
          <a:noFill/>
        </p:spPr>
        <p:txBody>
          <a:bodyPr wrap="square" rtlCol="0">
            <a:spAutoFit/>
          </a:bodyPr>
          <a:lstStyle/>
          <a:p>
            <a:pPr algn="just"/>
            <a:r>
              <a:rPr lang="en-US" sz="1400" dirty="0">
                <a:ea typeface="Calibri"/>
                <a:cs typeface="Calibri"/>
              </a:rPr>
              <a:t>The variation of GCI in function of setpoint is shown in the figure below. It can be seen that GCI for both </a:t>
            </a:r>
            <a:r>
              <a:rPr lang="en-US" sz="1400" i="1" dirty="0">
                <a:ea typeface="Calibri"/>
                <a:cs typeface="Calibri"/>
              </a:rPr>
              <a:t>C</a:t>
            </a:r>
            <a:r>
              <a:rPr lang="en-US" sz="1400" i="1" baseline="-25000" dirty="0">
                <a:ea typeface="Calibri"/>
                <a:cs typeface="Calibri"/>
              </a:rPr>
              <a:t>L</a:t>
            </a:r>
            <a:r>
              <a:rPr lang="en-US" sz="1400" dirty="0">
                <a:ea typeface="Calibri"/>
                <a:cs typeface="Calibri"/>
              </a:rPr>
              <a:t> and </a:t>
            </a:r>
            <a:r>
              <a:rPr lang="en-US" sz="1400" i="1" dirty="0">
                <a:ea typeface="Calibri"/>
                <a:cs typeface="Calibri"/>
              </a:rPr>
              <a:t>C</a:t>
            </a:r>
            <a:r>
              <a:rPr lang="en-US" sz="1400" i="1" baseline="-25000" dirty="0">
                <a:ea typeface="Calibri"/>
                <a:cs typeface="Calibri"/>
              </a:rPr>
              <a:t>D</a:t>
            </a:r>
            <a:r>
              <a:rPr lang="en-US" sz="1400" dirty="0">
                <a:ea typeface="Calibri"/>
                <a:cs typeface="Calibri"/>
              </a:rPr>
              <a:t> SRQs increase in function of angle of attack.  The increase in GCI denotes how well the solution has converged as the grid is refined. The increase in GCI is seen nearer to the region of stall, indicating that there is greater numerical uncertainty at higher angles of attack.</a:t>
            </a:r>
          </a:p>
        </p:txBody>
      </p:sp>
      <p:sp>
        <p:nvSpPr>
          <p:cNvPr id="8" name="Slide Number Placeholder 1">
            <a:extLst>
              <a:ext uri="{FF2B5EF4-FFF2-40B4-BE49-F238E27FC236}">
                <a16:creationId xmlns:a16="http://schemas.microsoft.com/office/drawing/2014/main" id="{352807B8-1963-4033-3A30-100EB7017A7A}"/>
              </a:ext>
            </a:extLst>
          </p:cNvPr>
          <p:cNvSpPr>
            <a:spLocks noGrp="1"/>
          </p:cNvSpPr>
          <p:nvPr>
            <p:ph type="sldNum" sz="quarter" idx="12"/>
          </p:nvPr>
        </p:nvSpPr>
        <p:spPr>
          <a:xfrm>
            <a:off x="8610600" y="6356350"/>
            <a:ext cx="2743200" cy="365125"/>
          </a:xfrm>
        </p:spPr>
        <p:txBody>
          <a:bodyPr/>
          <a:lstStyle/>
          <a:p>
            <a:r>
              <a:rPr lang="en-CA" dirty="0"/>
              <a:t>5</a:t>
            </a:r>
          </a:p>
        </p:txBody>
      </p:sp>
    </p:spTree>
    <p:extLst>
      <p:ext uri="{BB962C8B-B14F-4D97-AF65-F5344CB8AC3E}">
        <p14:creationId xmlns:p14="http://schemas.microsoft.com/office/powerpoint/2010/main" val="1034293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EXPERIMENTAL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D</a:t>
            </a:r>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 </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6</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F41383F-5D16-906A-0FC2-99EB400125D9}"/>
                  </a:ext>
                </a:extLst>
              </p:cNvPr>
              <p:cNvSpPr txBox="1"/>
              <p:nvPr/>
            </p:nvSpPr>
            <p:spPr>
              <a:xfrm>
                <a:off x="625200" y="885617"/>
                <a:ext cx="10941600" cy="4193264"/>
              </a:xfrm>
              <a:prstGeom prst="rect">
                <a:avLst/>
              </a:prstGeom>
              <a:noFill/>
            </p:spPr>
            <p:txBody>
              <a:bodyPr wrap="square" rtlCol="0">
                <a:spAutoFit/>
              </a:bodyPr>
              <a:lstStyle/>
              <a:p>
                <a:pPr algn="just"/>
                <a:r>
                  <a:rPr lang="en-CA" sz="1400" dirty="0"/>
                  <a:t>Determining the experimental uncertainty of the SRQs is straightforward as their epistemic uncertainties regarding experimental readings are reported explicitly in the Ladson 1988 experimental reference text. The uncertainties provided are considered to be epistemic as the reference text does not specify the confidence over its reported values.</a:t>
                </a:r>
              </a:p>
              <a:p>
                <a:pPr algn="just"/>
                <a:endParaRPr lang="en-CA" sz="1400" dirty="0"/>
              </a:p>
              <a:p>
                <a:pPr algn="just"/>
                <a:r>
                  <a:rPr lang="en-CA" sz="1400" dirty="0"/>
                  <a:t>The reference text makes mention of only 1 epistemic uncertainty per SRQ and does not differ in function of angle of attack. While this may not to be rigorous, the reported uncertainties are taken at face value given their small magnitude with respect to the other sources of uncertainty.</a:t>
                </a:r>
              </a:p>
              <a:p>
                <a:pPr algn="just"/>
                <a:endParaRPr lang="en-CA" sz="1400" dirty="0"/>
              </a:p>
              <a:p>
                <a:pPr marL="342900" indent="-342900" algn="just">
                  <a:buAutoNum type="circleNumDbPlain"/>
                </a:pPr>
                <a:r>
                  <a:rPr lang="en-US" sz="1400" i="1" dirty="0"/>
                  <a:t>C</a:t>
                </a:r>
                <a:r>
                  <a:rPr lang="en-US" sz="1400" i="1" baseline="-25000" dirty="0"/>
                  <a:t>L</a:t>
                </a:r>
                <a:r>
                  <a:rPr lang="en-US" sz="1400" dirty="0"/>
                  <a:t> = ± 0.004</a:t>
                </a:r>
                <a:endParaRPr lang="en-CA" sz="1400" baseline="30000" dirty="0"/>
              </a:p>
              <a:p>
                <a:pPr marL="342900" indent="-342900" algn="just">
                  <a:buAutoNum type="circleNumDbPlain"/>
                </a:pPr>
                <a:r>
                  <a:rPr lang="en-US" sz="1400" i="1" dirty="0"/>
                  <a:t>C</a:t>
                </a:r>
                <a:r>
                  <a:rPr lang="en-US" sz="1400" i="1" baseline="-25000" dirty="0"/>
                  <a:t>D</a:t>
                </a:r>
                <a:r>
                  <a:rPr lang="en-US" sz="1400" dirty="0"/>
                  <a:t> = ± 0.0002</a:t>
                </a:r>
                <a:endParaRPr lang="en-CA" sz="1400" baseline="30000" dirty="0"/>
              </a:p>
              <a:p>
                <a:pPr algn="just"/>
                <a:endParaRPr lang="en-CA" sz="1400" b="1" dirty="0"/>
              </a:p>
              <a:p>
                <a:pPr marL="342900" indent="-342900" algn="just">
                  <a:buFont typeface="Arial" panose="020B0604020202020204" pitchFamily="34" charset="0"/>
                  <a:buChar char="•"/>
                </a:pPr>
                <a:r>
                  <a:rPr lang="en-CA" sz="1400" dirty="0"/>
                  <a:t>Following ASME V&amp;V20, Section 4:</a:t>
                </a:r>
              </a:p>
              <a:p>
                <a:pPr algn="just"/>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CA" sz="1400" b="0" i="1" smtClean="0">
                              <a:latin typeface="Cambria Math" panose="02040503050406030204" pitchFamily="18" charset="0"/>
                            </a:rPr>
                            <m:t>𝐷</m:t>
                          </m:r>
                        </m:sub>
                      </m:sSub>
                      <m:r>
                        <a:rPr lang="en-CA" sz="1400" b="0" i="1" smtClean="0">
                          <a:latin typeface="Cambria Math" panose="02040503050406030204" pitchFamily="18" charset="0"/>
                        </a:rPr>
                        <m:t>=</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CA" sz="1400" b="0" i="1" smtClean="0">
                              <a:latin typeface="Cambria Math" panose="02040503050406030204" pitchFamily="18" charset="0"/>
                            </a:rPr>
                            <m:t>𝑟</m:t>
                          </m:r>
                        </m:sub>
                      </m:sSub>
                      <m:r>
                        <a:rPr lang="en-CA" sz="1400" b="0" i="1" smtClean="0">
                          <a:latin typeface="Cambria Math" panose="02040503050406030204" pitchFamily="18" charset="0"/>
                        </a:rPr>
                        <m:t>=</m:t>
                      </m:r>
                      <m:rad>
                        <m:radPr>
                          <m:degHide m:val="on"/>
                          <m:ctrlPr>
                            <a:rPr lang="en-CA" sz="1400" b="0" i="1" smtClean="0">
                              <a:latin typeface="Cambria Math" panose="02040503050406030204" pitchFamily="18" charset="0"/>
                            </a:rPr>
                          </m:ctrlPr>
                        </m:radPr>
                        <m:deg/>
                        <m:e>
                          <m:d>
                            <m:dPr>
                              <m:ctrlPr>
                                <a:rPr lang="en-CA" sz="1400" b="0" i="1" smtClean="0">
                                  <a:latin typeface="Cambria Math" panose="02040503050406030204" pitchFamily="18" charset="0"/>
                                </a:rPr>
                              </m:ctrlPr>
                            </m:dPr>
                            <m:e>
                              <m:sSubSup>
                                <m:sSubSupPr>
                                  <m:ctrlPr>
                                    <a:rPr lang="en-CA" sz="1400" b="0" i="1" smtClean="0">
                                      <a:latin typeface="Cambria Math" panose="02040503050406030204" pitchFamily="18" charset="0"/>
                                    </a:rPr>
                                  </m:ctrlPr>
                                </m:sSubSupPr>
                                <m:e>
                                  <m:r>
                                    <a:rPr lang="en-CA" sz="1400" b="0" i="1" smtClean="0">
                                      <a:latin typeface="Cambria Math" panose="02040503050406030204" pitchFamily="18" charset="0"/>
                                    </a:rPr>
                                    <m:t>𝑏</m:t>
                                  </m:r>
                                </m:e>
                                <m:sub>
                                  <m:r>
                                    <a:rPr lang="en-CA" sz="1400" b="0" i="1" smtClean="0">
                                      <a:latin typeface="Cambria Math" panose="02040503050406030204" pitchFamily="18" charset="0"/>
                                    </a:rPr>
                                    <m:t>𝑟</m:t>
                                  </m:r>
                                </m:sub>
                                <m:sup>
                                  <m:r>
                                    <a:rPr lang="en-CA" sz="1400" b="0" i="1" smtClean="0">
                                      <a:latin typeface="Cambria Math" panose="02040503050406030204" pitchFamily="18" charset="0"/>
                                    </a:rPr>
                                    <m:t>2</m:t>
                                  </m:r>
                                </m:sup>
                              </m:sSubSup>
                              <m:r>
                                <a:rPr lang="en-CA" sz="1400" b="0" i="1" smtClean="0">
                                  <a:latin typeface="Cambria Math" panose="02040503050406030204" pitchFamily="18" charset="0"/>
                                </a:rPr>
                                <m:t>+</m:t>
                              </m:r>
                              <m:sSubSup>
                                <m:sSubSupPr>
                                  <m:ctrlPr>
                                    <a:rPr lang="en-CA" sz="1400" b="0" i="1" smtClean="0">
                                      <a:latin typeface="Cambria Math" panose="02040503050406030204" pitchFamily="18" charset="0"/>
                                    </a:rPr>
                                  </m:ctrlPr>
                                </m:sSubSupPr>
                                <m:e>
                                  <m:r>
                                    <a:rPr lang="en-CA" sz="1400" b="0" i="1" smtClean="0">
                                      <a:latin typeface="Cambria Math" panose="02040503050406030204" pitchFamily="18" charset="0"/>
                                    </a:rPr>
                                    <m:t>𝑠</m:t>
                                  </m:r>
                                </m:e>
                                <m:sub>
                                  <m:r>
                                    <a:rPr lang="en-CA" sz="1400" b="0" i="1" smtClean="0">
                                      <a:latin typeface="Cambria Math" panose="02040503050406030204" pitchFamily="18" charset="0"/>
                                    </a:rPr>
                                    <m:t>𝑟</m:t>
                                  </m:r>
                                </m:sub>
                                <m:sup>
                                  <m:r>
                                    <a:rPr lang="en-CA" sz="1400" b="0" i="1" smtClean="0">
                                      <a:latin typeface="Cambria Math" panose="02040503050406030204" pitchFamily="18" charset="0"/>
                                    </a:rPr>
                                    <m:t>2</m:t>
                                  </m:r>
                                </m:sup>
                              </m:sSubSup>
                            </m:e>
                          </m:d>
                        </m:e>
                      </m:rad>
                    </m:oMath>
                  </m:oMathPara>
                </a14:m>
                <a:endParaRPr lang="en-US" sz="1400" b="0" dirty="0"/>
              </a:p>
              <a:p>
                <a:pPr algn="just"/>
                <a:endParaRPr lang="en-US" sz="1400" b="0" dirty="0"/>
              </a:p>
              <a:p>
                <a:pPr marL="285750" indent="-285750" algn="just">
                  <a:buFont typeface="Arial" panose="020B0604020202020204" pitchFamily="34" charset="0"/>
                  <a:buChar char="•"/>
                </a:pPr>
                <a:r>
                  <a:rPr lang="en-CA" sz="1400" dirty="0"/>
                  <a:t>For the </a:t>
                </a:r>
                <a:r>
                  <a:rPr lang="en-US" sz="1400" i="1" dirty="0"/>
                  <a:t>C</a:t>
                </a:r>
                <a:r>
                  <a:rPr lang="en-US" sz="1400" i="1" baseline="-25000" dirty="0"/>
                  <a:t>L</a:t>
                </a:r>
                <a:r>
                  <a:rPr lang="en-US" sz="1400" dirty="0"/>
                  <a:t> SRQ:</a:t>
                </a:r>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US" sz="1400" b="0" i="1" smtClean="0">
                              <a:latin typeface="Cambria Math" panose="02040503050406030204" pitchFamily="18" charset="0"/>
                            </a:rPr>
                            <m:t>𝐷</m:t>
                          </m:r>
                        </m:sub>
                      </m:sSub>
                      <m:r>
                        <a:rPr lang="en-CA" sz="1400" b="0" i="1" smtClean="0">
                          <a:latin typeface="Cambria Math" panose="02040503050406030204" pitchFamily="18" charset="0"/>
                        </a:rPr>
                        <m:t>=</m:t>
                      </m:r>
                      <m:r>
                        <a:rPr lang="en-US" sz="1400" b="0" i="1" smtClean="0">
                          <a:latin typeface="Cambria Math" panose="02040503050406030204" pitchFamily="18" charset="0"/>
                        </a:rPr>
                        <m:t>0.004</m:t>
                      </m:r>
                    </m:oMath>
                  </m:oMathPara>
                </a14:m>
                <a:endParaRPr lang="en-CA" sz="1400" dirty="0"/>
              </a:p>
              <a:p>
                <a:pPr algn="just"/>
                <a:endParaRPr lang="en-CA" sz="1400" dirty="0"/>
              </a:p>
              <a:p>
                <a:pPr marL="342900" indent="-342900" algn="just">
                  <a:buFont typeface="Arial" panose="020B0604020202020204" pitchFamily="34" charset="0"/>
                  <a:buChar char="•"/>
                </a:pPr>
                <a:r>
                  <a:rPr lang="en-CA" sz="1400" dirty="0"/>
                  <a:t>For the </a:t>
                </a:r>
                <a:r>
                  <a:rPr lang="en-CA" sz="1400" i="1" dirty="0"/>
                  <a:t>C</a:t>
                </a:r>
                <a:r>
                  <a:rPr lang="en-CA" sz="1400" i="1" baseline="-25000" dirty="0"/>
                  <a:t>D</a:t>
                </a:r>
                <a:r>
                  <a:rPr lang="en-CA" sz="1400" dirty="0"/>
                  <a:t> SRQ:</a:t>
                </a:r>
              </a:p>
              <a:p>
                <a:pPr algn="just"/>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US" sz="1400" b="0" i="1" smtClean="0">
                              <a:latin typeface="Cambria Math" panose="02040503050406030204" pitchFamily="18" charset="0"/>
                            </a:rPr>
                            <m:t>𝐷</m:t>
                          </m:r>
                        </m:sub>
                      </m:sSub>
                      <m:r>
                        <a:rPr lang="en-CA" sz="1400" b="0" i="1" smtClean="0">
                          <a:latin typeface="Cambria Math" panose="02040503050406030204" pitchFamily="18" charset="0"/>
                        </a:rPr>
                        <m:t>=</m:t>
                      </m:r>
                      <m:r>
                        <a:rPr lang="en-US" sz="1400" b="0" i="1" smtClean="0">
                          <a:latin typeface="Cambria Math" panose="02040503050406030204" pitchFamily="18" charset="0"/>
                        </a:rPr>
                        <m:t>0.0002</m:t>
                      </m:r>
                    </m:oMath>
                  </m:oMathPara>
                </a14:m>
                <a:endParaRPr lang="en-CA" sz="1400" dirty="0"/>
              </a:p>
            </p:txBody>
          </p:sp>
        </mc:Choice>
        <mc:Fallback>
          <p:sp>
            <p:nvSpPr>
              <p:cNvPr id="2" name="TextBox 1">
                <a:extLst>
                  <a:ext uri="{FF2B5EF4-FFF2-40B4-BE49-F238E27FC236}">
                    <a16:creationId xmlns:a16="http://schemas.microsoft.com/office/drawing/2014/main" id="{8F41383F-5D16-906A-0FC2-99EB400125D9}"/>
                  </a:ext>
                </a:extLst>
              </p:cNvPr>
              <p:cNvSpPr txBox="1">
                <a:spLocks noRot="1" noChangeAspect="1" noMove="1" noResize="1" noEditPoints="1" noAdjustHandles="1" noChangeArrowheads="1" noChangeShapeType="1" noTextEdit="1"/>
              </p:cNvSpPr>
              <p:nvPr/>
            </p:nvSpPr>
            <p:spPr>
              <a:xfrm>
                <a:off x="625200" y="885617"/>
                <a:ext cx="10941600" cy="4193264"/>
              </a:xfrm>
              <a:prstGeom prst="rect">
                <a:avLst/>
              </a:prstGeom>
              <a:blipFill>
                <a:blip r:embed="rId4"/>
                <a:stretch>
                  <a:fillRect l="-223" t="-145" r="-223"/>
                </a:stretch>
              </a:blipFill>
            </p:spPr>
            <p:txBody>
              <a:bodyPr/>
              <a:lstStyle/>
              <a:p>
                <a:r>
                  <a:rPr lang="en-CA">
                    <a:noFill/>
                  </a:rPr>
                  <a:t> </a:t>
                </a:r>
              </a:p>
            </p:txBody>
          </p:sp>
        </mc:Fallback>
      </mc:AlternateContent>
    </p:spTree>
    <p:extLst>
      <p:ext uri="{BB962C8B-B14F-4D97-AF65-F5344CB8AC3E}">
        <p14:creationId xmlns:p14="http://schemas.microsoft.com/office/powerpoint/2010/main" val="4122844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INPUT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input</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14" name="TextBox 13">
            <a:extLst>
              <a:ext uri="{FF2B5EF4-FFF2-40B4-BE49-F238E27FC236}">
                <a16:creationId xmlns:a16="http://schemas.microsoft.com/office/drawing/2014/main" id="{5EA7065C-802E-2B4B-0925-41CF053C1631}"/>
              </a:ext>
            </a:extLst>
          </p:cNvPr>
          <p:cNvSpPr txBox="1"/>
          <p:nvPr/>
        </p:nvSpPr>
        <p:spPr>
          <a:xfrm>
            <a:off x="625200" y="885617"/>
            <a:ext cx="10941600" cy="3108543"/>
          </a:xfrm>
          <a:prstGeom prst="rect">
            <a:avLst/>
          </a:prstGeom>
          <a:noFill/>
        </p:spPr>
        <p:txBody>
          <a:bodyPr wrap="square" rtlCol="0">
            <a:spAutoFit/>
          </a:bodyPr>
          <a:lstStyle/>
          <a:p>
            <a:pPr algn="just"/>
            <a:r>
              <a:rPr lang="en-CA" sz="1400" dirty="0"/>
              <a:t>Input uncertainty in this validation procedure is determined via the propagation of uncertainty in the context of a Monte-Carlo Simulation (MCS). The Ladson 1988 experimental reference text does not specify input uncertainties for its experiments. For that reason, input uncertainties are either inferred when possible, or arbitrarily chosen when applicable.</a:t>
            </a:r>
          </a:p>
          <a:p>
            <a:pPr algn="just"/>
            <a:endParaRPr lang="en-CA" sz="1400" dirty="0"/>
          </a:p>
          <a:p>
            <a:pPr algn="just"/>
            <a:r>
              <a:rPr lang="en-CA" sz="1400" dirty="0"/>
              <a:t>The Langley Research Center is located in Hampton, Virginia, and historically experiences yearly respective high and low temperatures of 31 and 1 </a:t>
            </a:r>
            <a:r>
              <a:rPr lang="en-US" sz="1400" dirty="0"/>
              <a:t>°C. The range of possible Reynolds numbers can be inferred from this fact given that wind tunnel apparatus is said to be kept at “near ambient conditions”. Angle of attack and Mach number are arbitrarily chosen to be normally distributed around their means for each setpoint. For simplicity, no uncertainty is attributed to the surface roughness input given its distribution’s log-normal nature. This uncertainty will be included in model error.</a:t>
            </a:r>
            <a:endParaRPr lang="en-CA" sz="1400" dirty="0"/>
          </a:p>
          <a:p>
            <a:pPr algn="just"/>
            <a:endParaRPr lang="en-CA" sz="1400" dirty="0"/>
          </a:p>
          <a:p>
            <a:pPr marL="342900" indent="-342900" algn="just">
              <a:buAutoNum type="circleNumDbPlain"/>
            </a:pPr>
            <a:r>
              <a:rPr lang="en-CA" sz="1400" dirty="0"/>
              <a:t>Epistemic uncertainty for Reynolds number: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endParaRPr lang="en-CA" sz="1400" baseline="30000" dirty="0"/>
          </a:p>
          <a:p>
            <a:pPr marL="342900" indent="-342900" algn="just">
              <a:buFontTx/>
              <a:buAutoNum type="circleNumDbPlain"/>
            </a:pPr>
            <a:r>
              <a:rPr lang="en-US" sz="1400" dirty="0"/>
              <a:t>Aleatory uncertainty for Mach number: </a:t>
            </a:r>
            <a:r>
              <a:rPr lang="en-US" sz="1400" i="1" dirty="0"/>
              <a:t>M</a:t>
            </a:r>
            <a:r>
              <a:rPr lang="en-US" sz="1400" dirty="0"/>
              <a:t> ≡ ( </a:t>
            </a:r>
            <a:r>
              <a:rPr lang="el-GR" sz="1400" i="1" dirty="0"/>
              <a:t>μ</a:t>
            </a:r>
            <a:r>
              <a:rPr lang="en-US" sz="1400" dirty="0"/>
              <a:t> = 0.15 &amp; </a:t>
            </a:r>
            <a:r>
              <a:rPr lang="el-GR" sz="1400" i="1" dirty="0"/>
              <a:t>σ</a:t>
            </a:r>
            <a:r>
              <a:rPr lang="en-US" sz="1400" dirty="0"/>
              <a:t> = 0.015 )</a:t>
            </a:r>
            <a:endParaRPr lang="en-CA" sz="1400" dirty="0"/>
          </a:p>
          <a:p>
            <a:pPr marL="342900" indent="-342900" algn="just">
              <a:buFontTx/>
              <a:buAutoNum type="circleNumDbPlain"/>
            </a:pPr>
            <a:r>
              <a:rPr lang="en-CA" sz="1400" dirty="0"/>
              <a:t>Aleatory uncertainty for Angle of attack: </a:t>
            </a:r>
            <a:r>
              <a:rPr lang="el-GR" sz="1400" i="1" dirty="0"/>
              <a:t>α</a:t>
            </a:r>
            <a:r>
              <a:rPr lang="en-US" sz="1400" dirty="0"/>
              <a:t> ≡ ( </a:t>
            </a:r>
            <a:r>
              <a:rPr lang="el-GR" sz="1400" i="1" dirty="0"/>
              <a:t>μ</a:t>
            </a:r>
            <a:r>
              <a:rPr lang="en-US" sz="1400" dirty="0"/>
              <a:t> varies with setpoint &amp; </a:t>
            </a:r>
            <a:r>
              <a:rPr lang="el-GR" sz="1400" i="1" dirty="0"/>
              <a:t>σ</a:t>
            </a:r>
            <a:r>
              <a:rPr lang="en-US" sz="1400" dirty="0"/>
              <a:t> = 0.75° )</a:t>
            </a:r>
            <a:endParaRPr lang="en-CA" sz="1400" dirty="0"/>
          </a:p>
          <a:p>
            <a:pPr marL="342900" indent="-342900" algn="just">
              <a:buFontTx/>
              <a:buAutoNum type="circleNumDbPlain"/>
            </a:pPr>
            <a:r>
              <a:rPr lang="en-CA" sz="1400" dirty="0"/>
              <a:t>No uncertainty for surface roughness: </a:t>
            </a:r>
            <a:r>
              <a:rPr lang="el-GR" sz="1400" i="1" dirty="0"/>
              <a:t>ε</a:t>
            </a:r>
            <a:r>
              <a:rPr lang="en-US" sz="1400" dirty="0"/>
              <a:t> = 0</a:t>
            </a:r>
            <a:endParaRPr lang="en-CA" sz="1400" dirty="0"/>
          </a:p>
          <a:p>
            <a:pPr marL="342900" indent="-342900" algn="just">
              <a:buFont typeface="Arial" panose="020B0604020202020204" pitchFamily="34" charset="0"/>
              <a:buChar char="•"/>
            </a:pPr>
            <a:endParaRPr lang="en-CA" sz="1400" dirty="0"/>
          </a:p>
        </p:txBody>
      </p:sp>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7</a:t>
            </a:r>
          </a:p>
        </p:txBody>
      </p:sp>
      <p:grpSp>
        <p:nvGrpSpPr>
          <p:cNvPr id="13" name="Group 12">
            <a:extLst>
              <a:ext uri="{FF2B5EF4-FFF2-40B4-BE49-F238E27FC236}">
                <a16:creationId xmlns:a16="http://schemas.microsoft.com/office/drawing/2014/main" id="{B6EEEB32-A45F-7B3B-8815-554ADABD7AD1}"/>
              </a:ext>
            </a:extLst>
          </p:cNvPr>
          <p:cNvGrpSpPr>
            <a:grpSpLocks noChangeAspect="1"/>
          </p:cNvGrpSpPr>
          <p:nvPr/>
        </p:nvGrpSpPr>
        <p:grpSpPr>
          <a:xfrm>
            <a:off x="4082472" y="3820260"/>
            <a:ext cx="4027055" cy="2638307"/>
            <a:chOff x="7415644" y="2753746"/>
            <a:chExt cx="4357255" cy="2854637"/>
          </a:xfrm>
        </p:grpSpPr>
        <p:pic>
          <p:nvPicPr>
            <p:cNvPr id="3" name="Picture 2" descr="A graph showing the temperature of the day&#10;&#10;Description automatically generated">
              <a:extLst>
                <a:ext uri="{FF2B5EF4-FFF2-40B4-BE49-F238E27FC236}">
                  <a16:creationId xmlns:a16="http://schemas.microsoft.com/office/drawing/2014/main" id="{8BD9AA29-EDE2-F2C3-42E4-4484CBAA8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5644" y="2753746"/>
              <a:ext cx="4357255" cy="2355117"/>
            </a:xfrm>
            <a:prstGeom prst="rect">
              <a:avLst/>
            </a:prstGeom>
          </p:spPr>
        </p:pic>
        <p:sp>
          <p:nvSpPr>
            <p:cNvPr id="12" name="TextBox 11">
              <a:extLst>
                <a:ext uri="{FF2B5EF4-FFF2-40B4-BE49-F238E27FC236}">
                  <a16:creationId xmlns:a16="http://schemas.microsoft.com/office/drawing/2014/main" id="{DACE3C96-AC5A-C273-2B66-8CEF66802DE8}"/>
                </a:ext>
              </a:extLst>
            </p:cNvPr>
            <p:cNvSpPr txBox="1"/>
            <p:nvPr/>
          </p:nvSpPr>
          <p:spPr>
            <a:xfrm>
              <a:off x="7940320" y="5108863"/>
              <a:ext cx="3307901" cy="4995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latin typeface="CMU Sans Serif" panose="02000603000000000000" pitchFamily="2" charset="0"/>
                  <a:ea typeface="CMU Sans Serif" panose="02000603000000000000" pitchFamily="2" charset="0"/>
                  <a:cs typeface="CMU Sans Serif" panose="02000603000000000000" pitchFamily="2" charset="0"/>
                </a:rPr>
                <a:t>Image 2: </a:t>
              </a:r>
              <a:r>
                <a:rPr lang="en-GB" sz="1200" dirty="0">
                  <a:latin typeface="CMU Sans Serif" panose="02000603000000000000" pitchFamily="2" charset="0"/>
                  <a:ea typeface="CMU Sans Serif" panose="02000603000000000000" pitchFamily="2" charset="0"/>
                  <a:cs typeface="CMU Sans Serif" panose="02000603000000000000" pitchFamily="2" charset="0"/>
                </a:rPr>
                <a:t>Hampton, Virginia Yearly Weather. </a:t>
              </a:r>
              <a:r>
                <a:rPr lang="en-GB" sz="1200" i="1" dirty="0" err="1">
                  <a:latin typeface="CMU Sans Serif" panose="02000603000000000000" pitchFamily="2" charset="0"/>
                  <a:ea typeface="CMU Sans Serif" panose="02000603000000000000" pitchFamily="2" charset="0"/>
                  <a:cs typeface="CMU Sans Serif" panose="02000603000000000000" pitchFamily="2" charset="0"/>
                </a:rPr>
                <a:t>WeatherSpark</a:t>
              </a:r>
              <a:r>
                <a:rPr lang="en-GB" sz="1200" dirty="0">
                  <a:latin typeface="CMU Sans Serif" panose="02000603000000000000" pitchFamily="2" charset="0"/>
                  <a:ea typeface="CMU Sans Serif" panose="02000603000000000000" pitchFamily="2" charset="0"/>
                  <a:cs typeface="CMU Sans Serif" panose="02000603000000000000" pitchFamily="2" charset="0"/>
                </a:rPr>
                <a:t>. https://weatherspark.com</a:t>
              </a:r>
            </a:p>
          </p:txBody>
        </p:sp>
      </p:grpSp>
    </p:spTree>
    <p:extLst>
      <p:ext uri="{BB962C8B-B14F-4D97-AF65-F5344CB8AC3E}">
        <p14:creationId xmlns:p14="http://schemas.microsoft.com/office/powerpoint/2010/main" val="131571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B4333-E1D2-91C0-E6F3-34C8FF22569E}"/>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02AD2FD-F102-E434-C021-08DD525268F1}"/>
              </a:ext>
            </a:extLst>
          </p:cNvPr>
          <p:cNvGrpSpPr>
            <a:grpSpLocks noChangeAspect="1"/>
          </p:cNvGrpSpPr>
          <p:nvPr/>
        </p:nvGrpSpPr>
        <p:grpSpPr>
          <a:xfrm>
            <a:off x="3442526" y="2720274"/>
            <a:ext cx="5294901" cy="3852190"/>
            <a:chOff x="3442699" y="2750556"/>
            <a:chExt cx="5294556" cy="3970919"/>
          </a:xfrm>
        </p:grpSpPr>
        <p:grpSp>
          <p:nvGrpSpPr>
            <p:cNvPr id="81" name="Group 80">
              <a:extLst>
                <a:ext uri="{FF2B5EF4-FFF2-40B4-BE49-F238E27FC236}">
                  <a16:creationId xmlns:a16="http://schemas.microsoft.com/office/drawing/2014/main" id="{6AE83BF8-F8EC-434F-629B-8728B62FD1EA}"/>
                </a:ext>
              </a:extLst>
            </p:cNvPr>
            <p:cNvGrpSpPr>
              <a:grpSpLocks noChangeAspect="1"/>
            </p:cNvGrpSpPr>
            <p:nvPr/>
          </p:nvGrpSpPr>
          <p:grpSpPr>
            <a:xfrm>
              <a:off x="3442699" y="2750556"/>
              <a:ext cx="5294556" cy="3970919"/>
              <a:chOff x="2438392" y="685795"/>
              <a:chExt cx="7315215" cy="5486410"/>
            </a:xfrm>
          </p:grpSpPr>
          <p:pic>
            <p:nvPicPr>
              <p:cNvPr id="4" name="Picture 3" descr="A graph of a number of numbers&#10;&#10;Description automatically generated">
                <a:extLst>
                  <a:ext uri="{FF2B5EF4-FFF2-40B4-BE49-F238E27FC236}">
                    <a16:creationId xmlns:a16="http://schemas.microsoft.com/office/drawing/2014/main" id="{DE882B76-6AAB-C637-0598-A8C0B80E2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2" y="685795"/>
                <a:ext cx="7315215" cy="5486410"/>
              </a:xfrm>
              <a:prstGeom prst="rect">
                <a:avLst/>
              </a:prstGeom>
            </p:spPr>
          </p:pic>
          <p:cxnSp>
            <p:nvCxnSpPr>
              <p:cNvPr id="11" name="Straight Connector 10">
                <a:extLst>
                  <a:ext uri="{FF2B5EF4-FFF2-40B4-BE49-F238E27FC236}">
                    <a16:creationId xmlns:a16="http://schemas.microsoft.com/office/drawing/2014/main" id="{2E69725D-E483-BD58-9ED0-67A8AF0F466A}"/>
                  </a:ext>
                </a:extLst>
              </p:cNvPr>
              <p:cNvCxnSpPr>
                <a:cxnSpLocks/>
                <a:stCxn id="9" idx="0"/>
              </p:cNvCxnSpPr>
              <p:nvPr/>
            </p:nvCxnSpPr>
            <p:spPr>
              <a:xfrm flipV="1">
                <a:off x="5882705" y="2971982"/>
                <a:ext cx="0" cy="48966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1F45F1A8-9B79-A8DE-325F-D04FD1090B24}"/>
                  </a:ext>
                </a:extLst>
              </p:cNvPr>
              <p:cNvCxnSpPr>
                <a:cxnSpLocks/>
              </p:cNvCxnSpPr>
              <p:nvPr/>
            </p:nvCxnSpPr>
            <p:spPr>
              <a:xfrm flipV="1">
                <a:off x="5882703" y="3500227"/>
                <a:ext cx="0" cy="599111"/>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602CB1C-4A91-D354-F494-A0AEE03440CC}"/>
                  </a:ext>
                </a:extLst>
              </p:cNvPr>
              <p:cNvCxnSpPr>
                <a:cxnSpLocks/>
              </p:cNvCxnSpPr>
              <p:nvPr/>
            </p:nvCxnSpPr>
            <p:spPr>
              <a:xfrm>
                <a:off x="5882705" y="2971982"/>
                <a:ext cx="267950"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C670B8A6-C053-4910-DA2F-AC13202D8CA4}"/>
                  </a:ext>
                </a:extLst>
              </p:cNvPr>
              <p:cNvCxnSpPr>
                <a:cxnSpLocks/>
              </p:cNvCxnSpPr>
              <p:nvPr/>
            </p:nvCxnSpPr>
            <p:spPr>
              <a:xfrm flipV="1">
                <a:off x="6542798" y="3512204"/>
                <a:ext cx="0" cy="211859"/>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D288C28F-B6C1-5615-0F06-90FA74E14BCB}"/>
                  </a:ext>
                </a:extLst>
              </p:cNvPr>
              <p:cNvCxnSpPr>
                <a:cxnSpLocks/>
              </p:cNvCxnSpPr>
              <p:nvPr/>
            </p:nvCxnSpPr>
            <p:spPr>
              <a:xfrm>
                <a:off x="6542798" y="3258734"/>
                <a:ext cx="85006"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35773931-4D5F-4D6A-1CA6-F815DEE5E9E0}"/>
                  </a:ext>
                </a:extLst>
              </p:cNvPr>
              <p:cNvCxnSpPr>
                <a:cxnSpLocks/>
              </p:cNvCxnSpPr>
              <p:nvPr/>
            </p:nvCxnSpPr>
            <p:spPr>
              <a:xfrm>
                <a:off x="6484505" y="3724063"/>
                <a:ext cx="58292"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DF3235E-2FE1-52E2-7BBD-A5AC44CCF640}"/>
                  </a:ext>
                </a:extLst>
              </p:cNvPr>
              <p:cNvCxnSpPr>
                <a:cxnSpLocks/>
              </p:cNvCxnSpPr>
              <p:nvPr/>
            </p:nvCxnSpPr>
            <p:spPr>
              <a:xfrm flipV="1">
                <a:off x="6542798" y="3258734"/>
                <a:ext cx="0" cy="241493"/>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5" name="Straight Connector 74">
                <a:extLst>
                  <a:ext uri="{FF2B5EF4-FFF2-40B4-BE49-F238E27FC236}">
                    <a16:creationId xmlns:a16="http://schemas.microsoft.com/office/drawing/2014/main" id="{9737E3F1-0152-22A9-810E-FFF9A770384C}"/>
                  </a:ext>
                </a:extLst>
              </p:cNvPr>
              <p:cNvCxnSpPr>
                <a:cxnSpLocks/>
              </p:cNvCxnSpPr>
              <p:nvPr/>
            </p:nvCxnSpPr>
            <p:spPr>
              <a:xfrm>
                <a:off x="6091686" y="3514940"/>
                <a:ext cx="510081" cy="102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Oval 6">
                <a:extLst>
                  <a:ext uri="{FF2B5EF4-FFF2-40B4-BE49-F238E27FC236}">
                    <a16:creationId xmlns:a16="http://schemas.microsoft.com/office/drawing/2014/main" id="{8F82481B-58EA-A5D4-AC9B-C992337B9152}"/>
                  </a:ext>
                </a:extLst>
              </p:cNvPr>
              <p:cNvSpPr>
                <a:spLocks noChangeAspect="1"/>
              </p:cNvSpPr>
              <p:nvPr/>
            </p:nvSpPr>
            <p:spPr>
              <a:xfrm>
                <a:off x="6060313" y="3467033"/>
                <a:ext cx="90342" cy="9034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C147F463-D1ED-32C4-FFEB-897CF032BEAE}"/>
                  </a:ext>
                </a:extLst>
              </p:cNvPr>
              <p:cNvSpPr>
                <a:spLocks noChangeAspect="1"/>
              </p:cNvSpPr>
              <p:nvPr/>
            </p:nvSpPr>
            <p:spPr>
              <a:xfrm>
                <a:off x="6506596" y="3461642"/>
                <a:ext cx="90342" cy="9034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8" name="Straight Connector 77">
                <a:extLst>
                  <a:ext uri="{FF2B5EF4-FFF2-40B4-BE49-F238E27FC236}">
                    <a16:creationId xmlns:a16="http://schemas.microsoft.com/office/drawing/2014/main" id="{3E2CF649-44E9-EB17-790B-30573E784D48}"/>
                  </a:ext>
                </a:extLst>
              </p:cNvPr>
              <p:cNvCxnSpPr>
                <a:cxnSpLocks/>
              </p:cNvCxnSpPr>
              <p:nvPr/>
            </p:nvCxnSpPr>
            <p:spPr>
              <a:xfrm>
                <a:off x="5560366" y="4091930"/>
                <a:ext cx="322337"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Oval 8">
                <a:extLst>
                  <a:ext uri="{FF2B5EF4-FFF2-40B4-BE49-F238E27FC236}">
                    <a16:creationId xmlns:a16="http://schemas.microsoft.com/office/drawing/2014/main" id="{C885437E-E218-44A2-70BC-4DA03F5F415E}"/>
                  </a:ext>
                </a:extLst>
              </p:cNvPr>
              <p:cNvSpPr>
                <a:spLocks noChangeAspect="1"/>
              </p:cNvSpPr>
              <p:nvPr/>
            </p:nvSpPr>
            <p:spPr>
              <a:xfrm>
                <a:off x="5837533" y="3461642"/>
                <a:ext cx="90342" cy="90342"/>
              </a:xfrm>
              <a:prstGeom prst="ellipse">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A"/>
              </a:p>
            </p:txBody>
          </p:sp>
        </p:grpSp>
        <p:cxnSp>
          <p:nvCxnSpPr>
            <p:cNvPr id="15" name="Straight Connector 14">
              <a:extLst>
                <a:ext uri="{FF2B5EF4-FFF2-40B4-BE49-F238E27FC236}">
                  <a16:creationId xmlns:a16="http://schemas.microsoft.com/office/drawing/2014/main" id="{C462E096-910F-5229-4394-D20A6FB7E99B}"/>
                </a:ext>
              </a:extLst>
            </p:cNvPr>
            <p:cNvCxnSpPr>
              <a:cxnSpLocks/>
              <a:endCxn id="7" idx="2"/>
            </p:cNvCxnSpPr>
            <p:nvPr/>
          </p:nvCxnSpPr>
          <p:spPr>
            <a:xfrm>
              <a:off x="5968293" y="4796236"/>
              <a:ext cx="95855" cy="1"/>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8" name="Title 1">
            <a:extLst>
              <a:ext uri="{FF2B5EF4-FFF2-40B4-BE49-F238E27FC236}">
                <a16:creationId xmlns:a16="http://schemas.microsoft.com/office/drawing/2014/main" id="{23B96702-00FB-6B8B-A074-DBE90AE0346A}"/>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INPUT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input</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sp>
        <p:nvSpPr>
          <p:cNvPr id="37" name="Slide Number Placeholder 36">
            <a:extLst>
              <a:ext uri="{FF2B5EF4-FFF2-40B4-BE49-F238E27FC236}">
                <a16:creationId xmlns:a16="http://schemas.microsoft.com/office/drawing/2014/main" id="{A5477E45-99E6-BA7B-60BB-67992380AD93}"/>
              </a:ext>
            </a:extLst>
          </p:cNvPr>
          <p:cNvSpPr>
            <a:spLocks noGrp="1"/>
          </p:cNvSpPr>
          <p:nvPr>
            <p:ph type="sldNum" sz="quarter" idx="12"/>
          </p:nvPr>
        </p:nvSpPr>
        <p:spPr/>
        <p:txBody>
          <a:bodyPr/>
          <a:lstStyle/>
          <a:p>
            <a:r>
              <a:rPr lang="en-CA" dirty="0"/>
              <a:t>8</a:t>
            </a:r>
          </a:p>
        </p:txBody>
      </p:sp>
      <p:pic>
        <p:nvPicPr>
          <p:cNvPr id="49" name="Picture 48" descr="A logo with a bee in a gear&#10;&#10;Description automatically generated">
            <a:extLst>
              <a:ext uri="{FF2B5EF4-FFF2-40B4-BE49-F238E27FC236}">
                <a16:creationId xmlns:a16="http://schemas.microsoft.com/office/drawing/2014/main" id="{BEEAEC62-5BE5-0F44-6BEB-1F26881A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5804702-F577-EF7E-CE1D-AF6C59786E44}"/>
                  </a:ext>
                </a:extLst>
              </p:cNvPr>
              <p:cNvSpPr txBox="1"/>
              <p:nvPr/>
            </p:nvSpPr>
            <p:spPr>
              <a:xfrm>
                <a:off x="619177" y="873066"/>
                <a:ext cx="10941600" cy="2063322"/>
              </a:xfrm>
              <a:prstGeom prst="rect">
                <a:avLst/>
              </a:prstGeom>
              <a:noFill/>
            </p:spPr>
            <p:txBody>
              <a:bodyPr wrap="square" rtlCol="0">
                <a:spAutoFit/>
              </a:bodyPr>
              <a:lstStyle/>
              <a:p>
                <a:pPr algn="just"/>
                <a:r>
                  <a:rPr lang="en-CA" sz="1400" dirty="0"/>
                  <a:t>The result of the MCS are mixed aleatory-epistemic distributions given that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r>
                  <a:rPr lang="en-CA" sz="1400" dirty="0"/>
                  <a:t>. Given the nature of the distributions, a conservative approach is taken to the determination of the input uncertainty for each setpoint. The nominal experimental value for Reynolds number is </a:t>
                </a:r>
                <a:r>
                  <a:rPr lang="en-CA" sz="1400" i="1" dirty="0"/>
                  <a:t>Re</a:t>
                </a:r>
                <a:r>
                  <a:rPr lang="en-CA" sz="1400" dirty="0"/>
                  <a:t> =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For each angle of attack setpoint, a MCS with 60 samples is conducted for </a:t>
                </a:r>
                <a:r>
                  <a:rPr lang="en-CA" sz="1400" i="1" dirty="0"/>
                  <a:t>Re</a:t>
                </a:r>
                <a:r>
                  <a:rPr lang="en-CA" sz="1400" dirty="0"/>
                  <a:t> = 5.591</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and 6.725</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Across the 18 measured setpoints, 3240 simulations were conducted in total. The SRQ mean is taken from the </a:t>
                </a:r>
                <a:r>
                  <a:rPr lang="en-CA" sz="1400" i="1" dirty="0"/>
                  <a:t>Re</a:t>
                </a:r>
                <a:r>
                  <a:rPr lang="en-CA" sz="1400" dirty="0"/>
                  <a:t> =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MCS, whereas the standard deviations are taken from the lower and upper bounds of the epistemic uncertainty resulting from the range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r>
                  <a:rPr lang="en-CA" sz="1400" dirty="0"/>
                  <a:t>. The following equation describes the algorithm utilized for determining input uncertainty. Although this approach is conservative, it ensures that the 95.4% confidence interval is respected.</a:t>
                </a:r>
              </a:p>
              <a:p>
                <a:pPr algn="just"/>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i="1">
                              <a:latin typeface="Cambria Math" panose="02040503050406030204" pitchFamily="18" charset="0"/>
                            </a:rPr>
                            <m:t>𝑢</m:t>
                          </m:r>
                        </m:e>
                        <m:sub>
                          <m:r>
                            <a:rPr lang="en-CA" sz="1400" i="1">
                              <a:latin typeface="Cambria Math" panose="02040503050406030204" pitchFamily="18" charset="0"/>
                            </a:rPr>
                            <m:t>𝑖𝑛𝑝𝑢𝑡</m:t>
                          </m:r>
                        </m:sub>
                      </m:sSub>
                      <m:r>
                        <a:rPr lang="en-CA" sz="1400" i="1">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max</m:t>
                          </m:r>
                        </m:fName>
                        <m:e>
                          <m:d>
                            <m:dPr>
                              <m:ctrlPr>
                                <a:rPr lang="en-US" sz="1400" b="0" i="1" smtClean="0">
                                  <a:latin typeface="Cambria Math" panose="02040503050406030204" pitchFamily="18" charset="0"/>
                                </a:rPr>
                              </m:ctrlPr>
                            </m:dPr>
                            <m:e>
                              <m:r>
                                <a:rPr lang="en-US" sz="1400" i="1">
                                  <a:latin typeface="Cambria Math" panose="02040503050406030204" pitchFamily="18" charset="0"/>
                                </a:rPr>
                                <m:t>𝑎𝑏𝑠</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𝑙𝑜𝑤𝑒𝑟</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e>
                              </m:d>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𝑎𝑏𝑠</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𝑙𝑜𝑤𝑒𝑟</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e>
                              </m:d>
                            </m:e>
                          </m:d>
                        </m:e>
                      </m:func>
                      <m:r>
                        <a:rPr lang="en-US" sz="1400" b="0" i="1" smtClean="0">
                          <a:latin typeface="Cambria Math" panose="02040503050406030204" pitchFamily="18" charset="0"/>
                        </a:rPr>
                        <m:t>+</m:t>
                      </m:r>
                      <m:r>
                        <a:rPr lang="en-US" sz="1400" b="0" i="1" smtClean="0">
                          <a:latin typeface="Cambria Math" panose="02040503050406030204" pitchFamily="18" charset="0"/>
                        </a:rPr>
                        <m:t>𝑚𝑎𝑥</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rPr>
                                <m:t>𝑙𝑜𝑤𝑒𝑟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rPr>
                                <m:t>𝑢𝑝𝑝𝑒𝑟</m:t>
                              </m:r>
                            </m:sub>
                          </m:sSub>
                        </m:e>
                      </m:d>
                    </m:oMath>
                  </m:oMathPara>
                </a14:m>
                <a:endParaRPr lang="en-CA" sz="1400" dirty="0"/>
              </a:p>
            </p:txBody>
          </p:sp>
        </mc:Choice>
        <mc:Fallback>
          <p:sp>
            <p:nvSpPr>
              <p:cNvPr id="2" name="TextBox 1">
                <a:extLst>
                  <a:ext uri="{FF2B5EF4-FFF2-40B4-BE49-F238E27FC236}">
                    <a16:creationId xmlns:a16="http://schemas.microsoft.com/office/drawing/2014/main" id="{95804702-F577-EF7E-CE1D-AF6C59786E44}"/>
                  </a:ext>
                </a:extLst>
              </p:cNvPr>
              <p:cNvSpPr txBox="1">
                <a:spLocks noRot="1" noChangeAspect="1" noMove="1" noResize="1" noEditPoints="1" noAdjustHandles="1" noChangeArrowheads="1" noChangeShapeType="1" noTextEdit="1"/>
              </p:cNvSpPr>
              <p:nvPr/>
            </p:nvSpPr>
            <p:spPr>
              <a:xfrm>
                <a:off x="619177" y="873066"/>
                <a:ext cx="10941600" cy="2063322"/>
              </a:xfrm>
              <a:prstGeom prst="rect">
                <a:avLst/>
              </a:prstGeom>
              <a:blipFill>
                <a:blip r:embed="rId5"/>
                <a:stretch>
                  <a:fillRect l="-167" t="-885" r="-223"/>
                </a:stretch>
              </a:blipFill>
            </p:spPr>
            <p:txBody>
              <a:bodyPr/>
              <a:lstStyle/>
              <a:p>
                <a:r>
                  <a:rPr lang="en-CA">
                    <a:noFill/>
                  </a:rPr>
                  <a:t> </a:t>
                </a:r>
              </a:p>
            </p:txBody>
          </p:sp>
        </mc:Fallback>
      </mc:AlternateContent>
    </p:spTree>
    <p:extLst>
      <p:ext uri="{BB962C8B-B14F-4D97-AF65-F5344CB8AC3E}">
        <p14:creationId xmlns:p14="http://schemas.microsoft.com/office/powerpoint/2010/main" val="1628577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2679</TotalTime>
  <Words>3506</Words>
  <Application>Microsoft Office PowerPoint</Application>
  <PresentationFormat>Widescreen</PresentationFormat>
  <Paragraphs>251</Paragraphs>
  <Slides>25</Slides>
  <Notes>24</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CMU Sans Serif</vt:lpstr>
      <vt:lpstr>Times New Roman</vt:lpstr>
      <vt:lpstr>Calibri Light</vt:lpstr>
      <vt:lpstr>Cambria Math</vt:lpstr>
      <vt:lpstr>Bell Gothic Std Black</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MEC8211_Final_Presentation_2280971-2289622-2302784</dc:title>
  <dc:creator>Ria Zachariah;Simon Paquette-Greenbaum</dc:creator>
  <cp:lastModifiedBy>Simon Paquette</cp:lastModifiedBy>
  <cp:revision>8</cp:revision>
  <dcterms:created xsi:type="dcterms:W3CDTF">2024-02-07T19:03:34Z</dcterms:created>
  <dcterms:modified xsi:type="dcterms:W3CDTF">2024-04-15T07:39:28Z</dcterms:modified>
</cp:coreProperties>
</file>